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 id="408" r:id="rId157"/>
    <p:sldId id="409" r:id="rId158"/>
    <p:sldId id="410" r:id="rId159"/>
    <p:sldId id="411" r:id="rId160"/>
    <p:sldId id="412" r:id="rId161"/>
    <p:sldId id="413" r:id="rId162"/>
    <p:sldId id="414" r:id="rId163"/>
    <p:sldId id="415" r:id="rId164"/>
    <p:sldId id="416" r:id="rId165"/>
    <p:sldId id="417" r:id="rId166"/>
    <p:sldId id="418" r:id="rId167"/>
    <p:sldId id="419" r:id="rId168"/>
    <p:sldId id="420" r:id="rId169"/>
    <p:sldId id="421" r:id="rId170"/>
    <p:sldId id="422" r:id="rId171"/>
    <p:sldId id="423" r:id="rId172"/>
    <p:sldId id="424" r:id="rId173"/>
    <p:sldId id="425" r:id="rId174"/>
    <p:sldId id="426" r:id="rId175"/>
    <p:sldId id="427" r:id="rId176"/>
    <p:sldId id="428" r:id="rId177"/>
    <p:sldId id="429" r:id="rId178"/>
    <p:sldId id="430" r:id="rId179"/>
    <p:sldId id="431" r:id="rId180"/>
    <p:sldId id="432" r:id="rId181"/>
    <p:sldId id="433" r:id="rId182"/>
    <p:sldId id="434" r:id="rId183"/>
    <p:sldId id="435" r:id="rId184"/>
    <p:sldId id="436" r:id="rId185"/>
    <p:sldId id="437" r:id="rId186"/>
    <p:sldId id="438" r:id="rId187"/>
    <p:sldId id="439" r:id="rId188"/>
    <p:sldId id="440" r:id="rId189"/>
    <p:sldId id="441" r:id="rId190"/>
    <p:sldId id="442" r:id="rId191"/>
    <p:sldId id="443" r:id="rId192"/>
    <p:sldId id="444" r:id="rId193"/>
    <p:sldId id="445" r:id="rId194"/>
    <p:sldId id="446" r:id="rId195"/>
    <p:sldId id="447" r:id="rId196"/>
    <p:sldId id="448" r:id="rId197"/>
    <p:sldId id="449" r:id="rId198"/>
    <p:sldId id="450" r:id="rId199"/>
    <p:sldId id="451" r:id="rId200"/>
    <p:sldId id="452" r:id="rId201"/>
    <p:sldId id="453" r:id="rId202"/>
    <p:sldId id="454" r:id="rId203"/>
    <p:sldId id="455" r:id="rId204"/>
    <p:sldId id="456" r:id="rId205"/>
    <p:sldId id="457" r:id="rId206"/>
    <p:sldId id="458" r:id="rId207"/>
    <p:sldId id="459" r:id="rId208"/>
    <p:sldId id="460" r:id="rId209"/>
    <p:sldId id="461" r:id="rId210"/>
    <p:sldId id="462" r:id="rId211"/>
    <p:sldId id="463" r:id="rId212"/>
    <p:sldId id="464" r:id="rId213"/>
    <p:sldId id="465" r:id="rId214"/>
    <p:sldId id="466" r:id="rId215"/>
    <p:sldId id="467" r:id="rId216"/>
    <p:sldId id="468" r:id="rId217"/>
    <p:sldId id="469" r:id="rId218"/>
    <p:sldId id="470" r:id="rId219"/>
    <p:sldId id="471" r:id="rId220"/>
    <p:sldId id="472" r:id="rId221"/>
    <p:sldId id="473" r:id="rId222"/>
    <p:sldId id="474" r:id="rId223"/>
    <p:sldId id="475" r:id="rId224"/>
    <p:sldId id="476" r:id="rId225"/>
    <p:sldId id="477" r:id="rId226"/>
    <p:sldId id="478" r:id="rId227"/>
    <p:sldId id="479" r:id="rId228"/>
    <p:sldId id="480" r:id="rId229"/>
    <p:sldId id="481" r:id="rId230"/>
    <p:sldId id="482" r:id="rId231"/>
    <p:sldId id="483" r:id="rId232"/>
    <p:sldId id="484" r:id="rId233"/>
    <p:sldId id="485" r:id="rId234"/>
    <p:sldId id="486" r:id="rId235"/>
    <p:sldId id="487" r:id="rId236"/>
    <p:sldId id="488" r:id="rId237"/>
    <p:sldId id="489" r:id="rId238"/>
    <p:sldId id="490" r:id="rId239"/>
    <p:sldId id="491" r:id="rId240"/>
    <p:sldId id="492" r:id="rId241"/>
    <p:sldId id="493" r:id="rId242"/>
    <p:sldId id="494" r:id="rId243"/>
    <p:sldId id="495" r:id="rId244"/>
    <p:sldId id="496" r:id="rId245"/>
    <p:sldId id="497" r:id="rId246"/>
    <p:sldId id="498" r:id="rId247"/>
    <p:sldId id="499" r:id="rId248"/>
    <p:sldId id="500" r:id="rId249"/>
    <p:sldId id="501" r:id="rId250"/>
    <p:sldId id="502" r:id="rId251"/>
    <p:sldId id="503" r:id="rId252"/>
    <p:sldId id="504" r:id="rId253"/>
    <p:sldId id="505" r:id="rId254"/>
    <p:sldId id="506" r:id="rId255"/>
    <p:sldId id="507" r:id="rId256"/>
  </p:sldIdLst>
  <p:sldSz cy="5143500" cx="9144000"/>
  <p:notesSz cx="6858000" cy="9144000"/>
  <p:embeddedFontLst>
    <p:embeddedFont>
      <p:font typeface="Montserrat"/>
      <p:regular r:id="rId257"/>
      <p:bold r:id="rId258"/>
      <p:italic r:id="rId259"/>
      <p:boldItalic r:id="rId2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190" Type="http://schemas.openxmlformats.org/officeDocument/2006/relationships/slide" Target="slides/slide18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194" Type="http://schemas.openxmlformats.org/officeDocument/2006/relationships/slide" Target="slides/slide190.xml"/><Relationship Id="rId43" Type="http://schemas.openxmlformats.org/officeDocument/2006/relationships/slide" Target="slides/slide39.xml"/><Relationship Id="rId193" Type="http://schemas.openxmlformats.org/officeDocument/2006/relationships/slide" Target="slides/slide189.xml"/><Relationship Id="rId46" Type="http://schemas.openxmlformats.org/officeDocument/2006/relationships/slide" Target="slides/slide42.xml"/><Relationship Id="rId192" Type="http://schemas.openxmlformats.org/officeDocument/2006/relationships/slide" Target="slides/slide188.xml"/><Relationship Id="rId45" Type="http://schemas.openxmlformats.org/officeDocument/2006/relationships/slide" Target="slides/slide41.xml"/><Relationship Id="rId191" Type="http://schemas.openxmlformats.org/officeDocument/2006/relationships/slide" Target="slides/slide187.xml"/><Relationship Id="rId48" Type="http://schemas.openxmlformats.org/officeDocument/2006/relationships/slide" Target="slides/slide44.xml"/><Relationship Id="rId187" Type="http://schemas.openxmlformats.org/officeDocument/2006/relationships/slide" Target="slides/slide183.xml"/><Relationship Id="rId47" Type="http://schemas.openxmlformats.org/officeDocument/2006/relationships/slide" Target="slides/slide43.xml"/><Relationship Id="rId186" Type="http://schemas.openxmlformats.org/officeDocument/2006/relationships/slide" Target="slides/slide182.xml"/><Relationship Id="rId185" Type="http://schemas.openxmlformats.org/officeDocument/2006/relationships/slide" Target="slides/slide181.xml"/><Relationship Id="rId49" Type="http://schemas.openxmlformats.org/officeDocument/2006/relationships/slide" Target="slides/slide45.xml"/><Relationship Id="rId184" Type="http://schemas.openxmlformats.org/officeDocument/2006/relationships/slide" Target="slides/slide180.xml"/><Relationship Id="rId189" Type="http://schemas.openxmlformats.org/officeDocument/2006/relationships/slide" Target="slides/slide185.xml"/><Relationship Id="rId188" Type="http://schemas.openxmlformats.org/officeDocument/2006/relationships/slide" Target="slides/slide18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183" Type="http://schemas.openxmlformats.org/officeDocument/2006/relationships/slide" Target="slides/slide179.xml"/><Relationship Id="rId32" Type="http://schemas.openxmlformats.org/officeDocument/2006/relationships/slide" Target="slides/slide28.xml"/><Relationship Id="rId182" Type="http://schemas.openxmlformats.org/officeDocument/2006/relationships/slide" Target="slides/slide178.xml"/><Relationship Id="rId35" Type="http://schemas.openxmlformats.org/officeDocument/2006/relationships/slide" Target="slides/slide31.xml"/><Relationship Id="rId181" Type="http://schemas.openxmlformats.org/officeDocument/2006/relationships/slide" Target="slides/slide177.xml"/><Relationship Id="rId34" Type="http://schemas.openxmlformats.org/officeDocument/2006/relationships/slide" Target="slides/slide30.xml"/><Relationship Id="rId180" Type="http://schemas.openxmlformats.org/officeDocument/2006/relationships/slide" Target="slides/slide176.xml"/><Relationship Id="rId37" Type="http://schemas.openxmlformats.org/officeDocument/2006/relationships/slide" Target="slides/slide33.xml"/><Relationship Id="rId176" Type="http://schemas.openxmlformats.org/officeDocument/2006/relationships/slide" Target="slides/slide172.xml"/><Relationship Id="rId36" Type="http://schemas.openxmlformats.org/officeDocument/2006/relationships/slide" Target="slides/slide32.xml"/><Relationship Id="rId175" Type="http://schemas.openxmlformats.org/officeDocument/2006/relationships/slide" Target="slides/slide171.xml"/><Relationship Id="rId39" Type="http://schemas.openxmlformats.org/officeDocument/2006/relationships/slide" Target="slides/slide35.xml"/><Relationship Id="rId174" Type="http://schemas.openxmlformats.org/officeDocument/2006/relationships/slide" Target="slides/slide170.xml"/><Relationship Id="rId38" Type="http://schemas.openxmlformats.org/officeDocument/2006/relationships/slide" Target="slides/slide34.xml"/><Relationship Id="rId173" Type="http://schemas.openxmlformats.org/officeDocument/2006/relationships/slide" Target="slides/slide169.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98" Type="http://schemas.openxmlformats.org/officeDocument/2006/relationships/slide" Target="slides/slide194.xml"/><Relationship Id="rId14" Type="http://schemas.openxmlformats.org/officeDocument/2006/relationships/slide" Target="slides/slide10.xml"/><Relationship Id="rId197" Type="http://schemas.openxmlformats.org/officeDocument/2006/relationships/slide" Target="slides/slide193.xml"/><Relationship Id="rId17" Type="http://schemas.openxmlformats.org/officeDocument/2006/relationships/slide" Target="slides/slide13.xml"/><Relationship Id="rId196" Type="http://schemas.openxmlformats.org/officeDocument/2006/relationships/slide" Target="slides/slide192.xml"/><Relationship Id="rId16" Type="http://schemas.openxmlformats.org/officeDocument/2006/relationships/slide" Target="slides/slide12.xml"/><Relationship Id="rId195" Type="http://schemas.openxmlformats.org/officeDocument/2006/relationships/slide" Target="slides/slide191.xml"/><Relationship Id="rId19" Type="http://schemas.openxmlformats.org/officeDocument/2006/relationships/slide" Target="slides/slide15.xml"/><Relationship Id="rId18" Type="http://schemas.openxmlformats.org/officeDocument/2006/relationships/slide" Target="slides/slide14.xml"/><Relationship Id="rId199" Type="http://schemas.openxmlformats.org/officeDocument/2006/relationships/slide" Target="slides/slide195.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260" Type="http://schemas.openxmlformats.org/officeDocument/2006/relationships/font" Target="fonts/Montserrat-boldItalic.fntdata"/><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259" Type="http://schemas.openxmlformats.org/officeDocument/2006/relationships/font" Target="fonts/Montserrat-italic.fntdata"/><Relationship Id="rId137" Type="http://schemas.openxmlformats.org/officeDocument/2006/relationships/slide" Target="slides/slide133.xml"/><Relationship Id="rId258" Type="http://schemas.openxmlformats.org/officeDocument/2006/relationships/font" Target="fonts/Montserrat-bold.fntdata"/><Relationship Id="rId132" Type="http://schemas.openxmlformats.org/officeDocument/2006/relationships/slide" Target="slides/slide128.xml"/><Relationship Id="rId253" Type="http://schemas.openxmlformats.org/officeDocument/2006/relationships/slide" Target="slides/slide249.xml"/><Relationship Id="rId131" Type="http://schemas.openxmlformats.org/officeDocument/2006/relationships/slide" Target="slides/slide127.xml"/><Relationship Id="rId252" Type="http://schemas.openxmlformats.org/officeDocument/2006/relationships/slide" Target="slides/slide248.xml"/><Relationship Id="rId130" Type="http://schemas.openxmlformats.org/officeDocument/2006/relationships/slide" Target="slides/slide126.xml"/><Relationship Id="rId251" Type="http://schemas.openxmlformats.org/officeDocument/2006/relationships/slide" Target="slides/slide247.xml"/><Relationship Id="rId250" Type="http://schemas.openxmlformats.org/officeDocument/2006/relationships/slide" Target="slides/slide246.xml"/><Relationship Id="rId136" Type="http://schemas.openxmlformats.org/officeDocument/2006/relationships/slide" Target="slides/slide132.xml"/><Relationship Id="rId257" Type="http://schemas.openxmlformats.org/officeDocument/2006/relationships/font" Target="fonts/Montserrat-regular.fntdata"/><Relationship Id="rId135" Type="http://schemas.openxmlformats.org/officeDocument/2006/relationships/slide" Target="slides/slide131.xml"/><Relationship Id="rId256" Type="http://schemas.openxmlformats.org/officeDocument/2006/relationships/slide" Target="slides/slide252.xml"/><Relationship Id="rId134" Type="http://schemas.openxmlformats.org/officeDocument/2006/relationships/slide" Target="slides/slide130.xml"/><Relationship Id="rId255" Type="http://schemas.openxmlformats.org/officeDocument/2006/relationships/slide" Target="slides/slide251.xml"/><Relationship Id="rId133" Type="http://schemas.openxmlformats.org/officeDocument/2006/relationships/slide" Target="slides/slide129.xml"/><Relationship Id="rId254" Type="http://schemas.openxmlformats.org/officeDocument/2006/relationships/slide" Target="slides/slide250.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172" Type="http://schemas.openxmlformats.org/officeDocument/2006/relationships/slide" Target="slides/slide168.xml"/><Relationship Id="rId65" Type="http://schemas.openxmlformats.org/officeDocument/2006/relationships/slide" Target="slides/slide61.xml"/><Relationship Id="rId171" Type="http://schemas.openxmlformats.org/officeDocument/2006/relationships/slide" Target="slides/slide167.xml"/><Relationship Id="rId68" Type="http://schemas.openxmlformats.org/officeDocument/2006/relationships/slide" Target="slides/slide64.xml"/><Relationship Id="rId170" Type="http://schemas.openxmlformats.org/officeDocument/2006/relationships/slide" Target="slides/slide166.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slide" Target="slides/slide161.xml"/><Relationship Id="rId69" Type="http://schemas.openxmlformats.org/officeDocument/2006/relationships/slide" Target="slides/slide65.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slide" Target="slides/slide157.xml"/><Relationship Id="rId54" Type="http://schemas.openxmlformats.org/officeDocument/2006/relationships/slide" Target="slides/slide50.xml"/><Relationship Id="rId160" Type="http://schemas.openxmlformats.org/officeDocument/2006/relationships/slide" Target="slides/slide156.xml"/><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slide" Target="slides/slide155.xml"/><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07" Type="http://schemas.openxmlformats.org/officeDocument/2006/relationships/slide" Target="slides/slide103.xml"/><Relationship Id="rId228" Type="http://schemas.openxmlformats.org/officeDocument/2006/relationships/slide" Target="slides/slide224.xml"/><Relationship Id="rId106" Type="http://schemas.openxmlformats.org/officeDocument/2006/relationships/slide" Target="slides/slide102.xml"/><Relationship Id="rId227" Type="http://schemas.openxmlformats.org/officeDocument/2006/relationships/slide" Target="slides/slide223.xml"/><Relationship Id="rId105" Type="http://schemas.openxmlformats.org/officeDocument/2006/relationships/slide" Target="slides/slide101.xml"/><Relationship Id="rId226" Type="http://schemas.openxmlformats.org/officeDocument/2006/relationships/slide" Target="slides/slide222.xml"/><Relationship Id="rId104" Type="http://schemas.openxmlformats.org/officeDocument/2006/relationships/slide" Target="slides/slide100.xml"/><Relationship Id="rId225" Type="http://schemas.openxmlformats.org/officeDocument/2006/relationships/slide" Target="slides/slide221.xml"/><Relationship Id="rId109" Type="http://schemas.openxmlformats.org/officeDocument/2006/relationships/slide" Target="slides/slide105.xml"/><Relationship Id="rId108" Type="http://schemas.openxmlformats.org/officeDocument/2006/relationships/slide" Target="slides/slide104.xml"/><Relationship Id="rId229" Type="http://schemas.openxmlformats.org/officeDocument/2006/relationships/slide" Target="slides/slide225.xml"/><Relationship Id="rId220" Type="http://schemas.openxmlformats.org/officeDocument/2006/relationships/slide" Target="slides/slide216.xml"/><Relationship Id="rId103" Type="http://schemas.openxmlformats.org/officeDocument/2006/relationships/slide" Target="slides/slide99.xml"/><Relationship Id="rId224" Type="http://schemas.openxmlformats.org/officeDocument/2006/relationships/slide" Target="slides/slide220.xml"/><Relationship Id="rId102" Type="http://schemas.openxmlformats.org/officeDocument/2006/relationships/slide" Target="slides/slide98.xml"/><Relationship Id="rId223" Type="http://schemas.openxmlformats.org/officeDocument/2006/relationships/slide" Target="slides/slide219.xml"/><Relationship Id="rId101" Type="http://schemas.openxmlformats.org/officeDocument/2006/relationships/slide" Target="slides/slide97.xml"/><Relationship Id="rId222" Type="http://schemas.openxmlformats.org/officeDocument/2006/relationships/slide" Target="slides/slide218.xml"/><Relationship Id="rId100" Type="http://schemas.openxmlformats.org/officeDocument/2006/relationships/slide" Target="slides/slide96.xml"/><Relationship Id="rId221" Type="http://schemas.openxmlformats.org/officeDocument/2006/relationships/slide" Target="slides/slide217.xml"/><Relationship Id="rId217" Type="http://schemas.openxmlformats.org/officeDocument/2006/relationships/slide" Target="slides/slide213.xml"/><Relationship Id="rId216" Type="http://schemas.openxmlformats.org/officeDocument/2006/relationships/slide" Target="slides/slide212.xml"/><Relationship Id="rId215" Type="http://schemas.openxmlformats.org/officeDocument/2006/relationships/slide" Target="slides/slide211.xml"/><Relationship Id="rId214" Type="http://schemas.openxmlformats.org/officeDocument/2006/relationships/slide" Target="slides/slide210.xml"/><Relationship Id="rId219" Type="http://schemas.openxmlformats.org/officeDocument/2006/relationships/slide" Target="slides/slide215.xml"/><Relationship Id="rId218" Type="http://schemas.openxmlformats.org/officeDocument/2006/relationships/slide" Target="slides/slide214.xml"/><Relationship Id="rId213" Type="http://schemas.openxmlformats.org/officeDocument/2006/relationships/slide" Target="slides/slide209.xml"/><Relationship Id="rId212" Type="http://schemas.openxmlformats.org/officeDocument/2006/relationships/slide" Target="slides/slide208.xml"/><Relationship Id="rId211" Type="http://schemas.openxmlformats.org/officeDocument/2006/relationships/slide" Target="slides/slide207.xml"/><Relationship Id="rId210" Type="http://schemas.openxmlformats.org/officeDocument/2006/relationships/slide" Target="slides/slide206.xml"/><Relationship Id="rId129" Type="http://schemas.openxmlformats.org/officeDocument/2006/relationships/slide" Target="slides/slide125.xml"/><Relationship Id="rId128" Type="http://schemas.openxmlformats.org/officeDocument/2006/relationships/slide" Target="slides/slide124.xml"/><Relationship Id="rId249" Type="http://schemas.openxmlformats.org/officeDocument/2006/relationships/slide" Target="slides/slide245.xml"/><Relationship Id="rId127" Type="http://schemas.openxmlformats.org/officeDocument/2006/relationships/slide" Target="slides/slide123.xml"/><Relationship Id="rId248" Type="http://schemas.openxmlformats.org/officeDocument/2006/relationships/slide" Target="slides/slide244.xml"/><Relationship Id="rId126" Type="http://schemas.openxmlformats.org/officeDocument/2006/relationships/slide" Target="slides/slide122.xml"/><Relationship Id="rId247" Type="http://schemas.openxmlformats.org/officeDocument/2006/relationships/slide" Target="slides/slide243.xml"/><Relationship Id="rId121" Type="http://schemas.openxmlformats.org/officeDocument/2006/relationships/slide" Target="slides/slide117.xml"/><Relationship Id="rId242" Type="http://schemas.openxmlformats.org/officeDocument/2006/relationships/slide" Target="slides/slide238.xml"/><Relationship Id="rId120" Type="http://schemas.openxmlformats.org/officeDocument/2006/relationships/slide" Target="slides/slide116.xml"/><Relationship Id="rId241" Type="http://schemas.openxmlformats.org/officeDocument/2006/relationships/slide" Target="slides/slide237.xml"/><Relationship Id="rId240" Type="http://schemas.openxmlformats.org/officeDocument/2006/relationships/slide" Target="slides/slide236.xml"/><Relationship Id="rId125" Type="http://schemas.openxmlformats.org/officeDocument/2006/relationships/slide" Target="slides/slide121.xml"/><Relationship Id="rId246" Type="http://schemas.openxmlformats.org/officeDocument/2006/relationships/slide" Target="slides/slide242.xml"/><Relationship Id="rId124" Type="http://schemas.openxmlformats.org/officeDocument/2006/relationships/slide" Target="slides/slide120.xml"/><Relationship Id="rId245" Type="http://schemas.openxmlformats.org/officeDocument/2006/relationships/slide" Target="slides/slide241.xml"/><Relationship Id="rId123" Type="http://schemas.openxmlformats.org/officeDocument/2006/relationships/slide" Target="slides/slide119.xml"/><Relationship Id="rId244" Type="http://schemas.openxmlformats.org/officeDocument/2006/relationships/slide" Target="slides/slide240.xml"/><Relationship Id="rId122" Type="http://schemas.openxmlformats.org/officeDocument/2006/relationships/slide" Target="slides/slide118.xml"/><Relationship Id="rId243" Type="http://schemas.openxmlformats.org/officeDocument/2006/relationships/slide" Target="slides/slide239.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99" Type="http://schemas.openxmlformats.org/officeDocument/2006/relationships/slide" Target="slides/slide95.xml"/><Relationship Id="rId98" Type="http://schemas.openxmlformats.org/officeDocument/2006/relationships/slide" Target="slides/slide94.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239" Type="http://schemas.openxmlformats.org/officeDocument/2006/relationships/slide" Target="slides/slide235.xml"/><Relationship Id="rId117" Type="http://schemas.openxmlformats.org/officeDocument/2006/relationships/slide" Target="slides/slide113.xml"/><Relationship Id="rId238" Type="http://schemas.openxmlformats.org/officeDocument/2006/relationships/slide" Target="slides/slide234.xml"/><Relationship Id="rId116" Type="http://schemas.openxmlformats.org/officeDocument/2006/relationships/slide" Target="slides/slide112.xml"/><Relationship Id="rId237" Type="http://schemas.openxmlformats.org/officeDocument/2006/relationships/slide" Target="slides/slide233.xml"/><Relationship Id="rId115" Type="http://schemas.openxmlformats.org/officeDocument/2006/relationships/slide" Target="slides/slide111.xml"/><Relationship Id="rId236" Type="http://schemas.openxmlformats.org/officeDocument/2006/relationships/slide" Target="slides/slide232.xml"/><Relationship Id="rId119" Type="http://schemas.openxmlformats.org/officeDocument/2006/relationships/slide" Target="slides/slide115.xml"/><Relationship Id="rId110" Type="http://schemas.openxmlformats.org/officeDocument/2006/relationships/slide" Target="slides/slide106.xml"/><Relationship Id="rId231" Type="http://schemas.openxmlformats.org/officeDocument/2006/relationships/slide" Target="slides/slide227.xml"/><Relationship Id="rId230" Type="http://schemas.openxmlformats.org/officeDocument/2006/relationships/slide" Target="slides/slide226.xml"/><Relationship Id="rId114" Type="http://schemas.openxmlformats.org/officeDocument/2006/relationships/slide" Target="slides/slide110.xml"/><Relationship Id="rId235" Type="http://schemas.openxmlformats.org/officeDocument/2006/relationships/slide" Target="slides/slide231.xml"/><Relationship Id="rId113" Type="http://schemas.openxmlformats.org/officeDocument/2006/relationships/slide" Target="slides/slide109.xml"/><Relationship Id="rId234" Type="http://schemas.openxmlformats.org/officeDocument/2006/relationships/slide" Target="slides/slide230.xml"/><Relationship Id="rId112" Type="http://schemas.openxmlformats.org/officeDocument/2006/relationships/slide" Target="slides/slide108.xml"/><Relationship Id="rId233" Type="http://schemas.openxmlformats.org/officeDocument/2006/relationships/slide" Target="slides/slide229.xml"/><Relationship Id="rId111" Type="http://schemas.openxmlformats.org/officeDocument/2006/relationships/slide" Target="slides/slide107.xml"/><Relationship Id="rId232" Type="http://schemas.openxmlformats.org/officeDocument/2006/relationships/slide" Target="slides/slide228.xml"/><Relationship Id="rId206" Type="http://schemas.openxmlformats.org/officeDocument/2006/relationships/slide" Target="slides/slide202.xml"/><Relationship Id="rId205" Type="http://schemas.openxmlformats.org/officeDocument/2006/relationships/slide" Target="slides/slide201.xml"/><Relationship Id="rId204" Type="http://schemas.openxmlformats.org/officeDocument/2006/relationships/slide" Target="slides/slide200.xml"/><Relationship Id="rId203" Type="http://schemas.openxmlformats.org/officeDocument/2006/relationships/slide" Target="slides/slide199.xml"/><Relationship Id="rId209" Type="http://schemas.openxmlformats.org/officeDocument/2006/relationships/slide" Target="slides/slide205.xml"/><Relationship Id="rId208" Type="http://schemas.openxmlformats.org/officeDocument/2006/relationships/slide" Target="slides/slide204.xml"/><Relationship Id="rId207" Type="http://schemas.openxmlformats.org/officeDocument/2006/relationships/slide" Target="slides/slide203.xml"/><Relationship Id="rId202" Type="http://schemas.openxmlformats.org/officeDocument/2006/relationships/slide" Target="slides/slide198.xml"/><Relationship Id="rId201" Type="http://schemas.openxmlformats.org/officeDocument/2006/relationships/slide" Target="slides/slide197.xml"/><Relationship Id="rId200" Type="http://schemas.openxmlformats.org/officeDocument/2006/relationships/slide" Target="slides/slide19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7bfdb87058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7bfdb87058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5" name="Shape 1385"/>
        <p:cNvGrpSpPr/>
        <p:nvPr/>
      </p:nvGrpSpPr>
      <p:grpSpPr>
        <a:xfrm>
          <a:off x="0" y="0"/>
          <a:ext cx="0" cy="0"/>
          <a:chOff x="0" y="0"/>
          <a:chExt cx="0" cy="0"/>
        </a:xfrm>
      </p:grpSpPr>
      <p:sp>
        <p:nvSpPr>
          <p:cNvPr id="1386" name="Google Shape;1386;g7bfdb87058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7bfdb87058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8" name="Shape 1398"/>
        <p:cNvGrpSpPr/>
        <p:nvPr/>
      </p:nvGrpSpPr>
      <p:grpSpPr>
        <a:xfrm>
          <a:off x="0" y="0"/>
          <a:ext cx="0" cy="0"/>
          <a:chOff x="0" y="0"/>
          <a:chExt cx="0" cy="0"/>
        </a:xfrm>
      </p:grpSpPr>
      <p:sp>
        <p:nvSpPr>
          <p:cNvPr id="1399" name="Google Shape;1399;g7bfdb87058_0_1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7bfdb87058_0_1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1" name="Shape 1411"/>
        <p:cNvGrpSpPr/>
        <p:nvPr/>
      </p:nvGrpSpPr>
      <p:grpSpPr>
        <a:xfrm>
          <a:off x="0" y="0"/>
          <a:ext cx="0" cy="0"/>
          <a:chOff x="0" y="0"/>
          <a:chExt cx="0" cy="0"/>
        </a:xfrm>
      </p:grpSpPr>
      <p:sp>
        <p:nvSpPr>
          <p:cNvPr id="1412" name="Google Shape;1412;g7bfdb87058_0_1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3" name="Google Shape;1413;g7bfdb87058_0_1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4" name="Shape 1424"/>
        <p:cNvGrpSpPr/>
        <p:nvPr/>
      </p:nvGrpSpPr>
      <p:grpSpPr>
        <a:xfrm>
          <a:off x="0" y="0"/>
          <a:ext cx="0" cy="0"/>
          <a:chOff x="0" y="0"/>
          <a:chExt cx="0" cy="0"/>
        </a:xfrm>
      </p:grpSpPr>
      <p:sp>
        <p:nvSpPr>
          <p:cNvPr id="1425" name="Google Shape;1425;g7bfdb87058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7bfdb87058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7" name="Shape 1437"/>
        <p:cNvGrpSpPr/>
        <p:nvPr/>
      </p:nvGrpSpPr>
      <p:grpSpPr>
        <a:xfrm>
          <a:off x="0" y="0"/>
          <a:ext cx="0" cy="0"/>
          <a:chOff x="0" y="0"/>
          <a:chExt cx="0" cy="0"/>
        </a:xfrm>
      </p:grpSpPr>
      <p:sp>
        <p:nvSpPr>
          <p:cNvPr id="1438" name="Google Shape;1438;g7bfdb87058_0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7bfdb87058_0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2" name="Shape 1452"/>
        <p:cNvGrpSpPr/>
        <p:nvPr/>
      </p:nvGrpSpPr>
      <p:grpSpPr>
        <a:xfrm>
          <a:off x="0" y="0"/>
          <a:ext cx="0" cy="0"/>
          <a:chOff x="0" y="0"/>
          <a:chExt cx="0" cy="0"/>
        </a:xfrm>
      </p:grpSpPr>
      <p:sp>
        <p:nvSpPr>
          <p:cNvPr id="1453" name="Google Shape;1453;g7bfdb87058_0_1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7bfdb87058_0_1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8" name="Shape 1468"/>
        <p:cNvGrpSpPr/>
        <p:nvPr/>
      </p:nvGrpSpPr>
      <p:grpSpPr>
        <a:xfrm>
          <a:off x="0" y="0"/>
          <a:ext cx="0" cy="0"/>
          <a:chOff x="0" y="0"/>
          <a:chExt cx="0" cy="0"/>
        </a:xfrm>
      </p:grpSpPr>
      <p:sp>
        <p:nvSpPr>
          <p:cNvPr id="1469" name="Google Shape;1469;g7bfdb87058_0_1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7bfdb87058_0_1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5" name="Shape 1485"/>
        <p:cNvGrpSpPr/>
        <p:nvPr/>
      </p:nvGrpSpPr>
      <p:grpSpPr>
        <a:xfrm>
          <a:off x="0" y="0"/>
          <a:ext cx="0" cy="0"/>
          <a:chOff x="0" y="0"/>
          <a:chExt cx="0" cy="0"/>
        </a:xfrm>
      </p:grpSpPr>
      <p:sp>
        <p:nvSpPr>
          <p:cNvPr id="1486" name="Google Shape;1486;g7bfdb87058_0_1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7bfdb87058_0_1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2" name="Shape 1502"/>
        <p:cNvGrpSpPr/>
        <p:nvPr/>
      </p:nvGrpSpPr>
      <p:grpSpPr>
        <a:xfrm>
          <a:off x="0" y="0"/>
          <a:ext cx="0" cy="0"/>
          <a:chOff x="0" y="0"/>
          <a:chExt cx="0" cy="0"/>
        </a:xfrm>
      </p:grpSpPr>
      <p:sp>
        <p:nvSpPr>
          <p:cNvPr id="1503" name="Google Shape;1503;g7bfdb87058_0_1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7bfdb87058_0_1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9" name="Shape 1519"/>
        <p:cNvGrpSpPr/>
        <p:nvPr/>
      </p:nvGrpSpPr>
      <p:grpSpPr>
        <a:xfrm>
          <a:off x="0" y="0"/>
          <a:ext cx="0" cy="0"/>
          <a:chOff x="0" y="0"/>
          <a:chExt cx="0" cy="0"/>
        </a:xfrm>
      </p:grpSpPr>
      <p:sp>
        <p:nvSpPr>
          <p:cNvPr id="1520" name="Google Shape;1520;g7bfdb87058_0_1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1" name="Google Shape;1521;g7bfdb87058_0_1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bfdb8705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bfdb8705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6" name="Shape 1536"/>
        <p:cNvGrpSpPr/>
        <p:nvPr/>
      </p:nvGrpSpPr>
      <p:grpSpPr>
        <a:xfrm>
          <a:off x="0" y="0"/>
          <a:ext cx="0" cy="0"/>
          <a:chOff x="0" y="0"/>
          <a:chExt cx="0" cy="0"/>
        </a:xfrm>
      </p:grpSpPr>
      <p:sp>
        <p:nvSpPr>
          <p:cNvPr id="1537" name="Google Shape;1537;g7bfdb87058_0_1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7bfdb87058_0_1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3" name="Shape 1553"/>
        <p:cNvGrpSpPr/>
        <p:nvPr/>
      </p:nvGrpSpPr>
      <p:grpSpPr>
        <a:xfrm>
          <a:off x="0" y="0"/>
          <a:ext cx="0" cy="0"/>
          <a:chOff x="0" y="0"/>
          <a:chExt cx="0" cy="0"/>
        </a:xfrm>
      </p:grpSpPr>
      <p:sp>
        <p:nvSpPr>
          <p:cNvPr id="1554" name="Google Shape;1554;g7bfdb87058_0_1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5" name="Google Shape;1555;g7bfdb87058_0_1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8" name="Shape 1568"/>
        <p:cNvGrpSpPr/>
        <p:nvPr/>
      </p:nvGrpSpPr>
      <p:grpSpPr>
        <a:xfrm>
          <a:off x="0" y="0"/>
          <a:ext cx="0" cy="0"/>
          <a:chOff x="0" y="0"/>
          <a:chExt cx="0" cy="0"/>
        </a:xfrm>
      </p:grpSpPr>
      <p:sp>
        <p:nvSpPr>
          <p:cNvPr id="1569" name="Google Shape;1569;g7bfdb87058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7bfdb87058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8" name="Shape 1588"/>
        <p:cNvGrpSpPr/>
        <p:nvPr/>
      </p:nvGrpSpPr>
      <p:grpSpPr>
        <a:xfrm>
          <a:off x="0" y="0"/>
          <a:ext cx="0" cy="0"/>
          <a:chOff x="0" y="0"/>
          <a:chExt cx="0" cy="0"/>
        </a:xfrm>
      </p:grpSpPr>
      <p:sp>
        <p:nvSpPr>
          <p:cNvPr id="1589" name="Google Shape;1589;g7bfdb87058_0_1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0" name="Google Shape;1590;g7bfdb87058_0_1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1" name="Shape 1611"/>
        <p:cNvGrpSpPr/>
        <p:nvPr/>
      </p:nvGrpSpPr>
      <p:grpSpPr>
        <a:xfrm>
          <a:off x="0" y="0"/>
          <a:ext cx="0" cy="0"/>
          <a:chOff x="0" y="0"/>
          <a:chExt cx="0" cy="0"/>
        </a:xfrm>
      </p:grpSpPr>
      <p:sp>
        <p:nvSpPr>
          <p:cNvPr id="1612" name="Google Shape;1612;g7bfdb87058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3" name="Google Shape;1613;g7bfdb87058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1" name="Shape 1631"/>
        <p:cNvGrpSpPr/>
        <p:nvPr/>
      </p:nvGrpSpPr>
      <p:grpSpPr>
        <a:xfrm>
          <a:off x="0" y="0"/>
          <a:ext cx="0" cy="0"/>
          <a:chOff x="0" y="0"/>
          <a:chExt cx="0" cy="0"/>
        </a:xfrm>
      </p:grpSpPr>
      <p:sp>
        <p:nvSpPr>
          <p:cNvPr id="1632" name="Google Shape;1632;g7bfdb87058_0_1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3" name="Google Shape;1633;g7bfdb87058_0_1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1" name="Shape 1651"/>
        <p:cNvGrpSpPr/>
        <p:nvPr/>
      </p:nvGrpSpPr>
      <p:grpSpPr>
        <a:xfrm>
          <a:off x="0" y="0"/>
          <a:ext cx="0" cy="0"/>
          <a:chOff x="0" y="0"/>
          <a:chExt cx="0" cy="0"/>
        </a:xfrm>
      </p:grpSpPr>
      <p:sp>
        <p:nvSpPr>
          <p:cNvPr id="1652" name="Google Shape;1652;g7bfdb87058_0_1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3" name="Google Shape;1653;g7bfdb87058_0_1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9" name="Shape 1659"/>
        <p:cNvGrpSpPr/>
        <p:nvPr/>
      </p:nvGrpSpPr>
      <p:grpSpPr>
        <a:xfrm>
          <a:off x="0" y="0"/>
          <a:ext cx="0" cy="0"/>
          <a:chOff x="0" y="0"/>
          <a:chExt cx="0" cy="0"/>
        </a:xfrm>
      </p:grpSpPr>
      <p:sp>
        <p:nvSpPr>
          <p:cNvPr id="1660" name="Google Shape;1660;g7bfdb87058_0_1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1" name="Google Shape;1661;g7bfdb87058_0_1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7" name="Shape 1667"/>
        <p:cNvGrpSpPr/>
        <p:nvPr/>
      </p:nvGrpSpPr>
      <p:grpSpPr>
        <a:xfrm>
          <a:off x="0" y="0"/>
          <a:ext cx="0" cy="0"/>
          <a:chOff x="0" y="0"/>
          <a:chExt cx="0" cy="0"/>
        </a:xfrm>
      </p:grpSpPr>
      <p:sp>
        <p:nvSpPr>
          <p:cNvPr id="1668" name="Google Shape;1668;g7bfdb87058_0_1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9" name="Google Shape;1669;g7bfdb87058_0_1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5" name="Shape 1675"/>
        <p:cNvGrpSpPr/>
        <p:nvPr/>
      </p:nvGrpSpPr>
      <p:grpSpPr>
        <a:xfrm>
          <a:off x="0" y="0"/>
          <a:ext cx="0" cy="0"/>
          <a:chOff x="0" y="0"/>
          <a:chExt cx="0" cy="0"/>
        </a:xfrm>
      </p:grpSpPr>
      <p:sp>
        <p:nvSpPr>
          <p:cNvPr id="1676" name="Google Shape;1676;g7bfdb87058_0_1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7" name="Google Shape;1677;g7bfdb87058_0_1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bfdb87058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bfdb87058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4" name="Shape 1684"/>
        <p:cNvGrpSpPr/>
        <p:nvPr/>
      </p:nvGrpSpPr>
      <p:grpSpPr>
        <a:xfrm>
          <a:off x="0" y="0"/>
          <a:ext cx="0" cy="0"/>
          <a:chOff x="0" y="0"/>
          <a:chExt cx="0" cy="0"/>
        </a:xfrm>
      </p:grpSpPr>
      <p:sp>
        <p:nvSpPr>
          <p:cNvPr id="1685" name="Google Shape;1685;g7bfdb87058_0_1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6" name="Google Shape;1686;g7bfdb87058_0_1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3" name="Shape 1693"/>
        <p:cNvGrpSpPr/>
        <p:nvPr/>
      </p:nvGrpSpPr>
      <p:grpSpPr>
        <a:xfrm>
          <a:off x="0" y="0"/>
          <a:ext cx="0" cy="0"/>
          <a:chOff x="0" y="0"/>
          <a:chExt cx="0" cy="0"/>
        </a:xfrm>
      </p:grpSpPr>
      <p:sp>
        <p:nvSpPr>
          <p:cNvPr id="1694" name="Google Shape;1694;g7bfdb87058_0_1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7bfdb87058_0_1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1" name="Shape 1701"/>
        <p:cNvGrpSpPr/>
        <p:nvPr/>
      </p:nvGrpSpPr>
      <p:grpSpPr>
        <a:xfrm>
          <a:off x="0" y="0"/>
          <a:ext cx="0" cy="0"/>
          <a:chOff x="0" y="0"/>
          <a:chExt cx="0" cy="0"/>
        </a:xfrm>
      </p:grpSpPr>
      <p:sp>
        <p:nvSpPr>
          <p:cNvPr id="1702" name="Google Shape;1702;g7bfdb87058_0_1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3" name="Google Shape;1703;g7bfdb87058_0_1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9" name="Shape 1709"/>
        <p:cNvGrpSpPr/>
        <p:nvPr/>
      </p:nvGrpSpPr>
      <p:grpSpPr>
        <a:xfrm>
          <a:off x="0" y="0"/>
          <a:ext cx="0" cy="0"/>
          <a:chOff x="0" y="0"/>
          <a:chExt cx="0" cy="0"/>
        </a:xfrm>
      </p:grpSpPr>
      <p:sp>
        <p:nvSpPr>
          <p:cNvPr id="1710" name="Google Shape;1710;g7bfdb87058_0_1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7bfdb87058_0_1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9" name="Shape 1719"/>
        <p:cNvGrpSpPr/>
        <p:nvPr/>
      </p:nvGrpSpPr>
      <p:grpSpPr>
        <a:xfrm>
          <a:off x="0" y="0"/>
          <a:ext cx="0" cy="0"/>
          <a:chOff x="0" y="0"/>
          <a:chExt cx="0" cy="0"/>
        </a:xfrm>
      </p:grpSpPr>
      <p:sp>
        <p:nvSpPr>
          <p:cNvPr id="1720" name="Google Shape;1720;g7bfdb87058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7bfdb87058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7" name="Shape 1727"/>
        <p:cNvGrpSpPr/>
        <p:nvPr/>
      </p:nvGrpSpPr>
      <p:grpSpPr>
        <a:xfrm>
          <a:off x="0" y="0"/>
          <a:ext cx="0" cy="0"/>
          <a:chOff x="0" y="0"/>
          <a:chExt cx="0" cy="0"/>
        </a:xfrm>
      </p:grpSpPr>
      <p:sp>
        <p:nvSpPr>
          <p:cNvPr id="1728" name="Google Shape;1728;g7bfdb87058_0_1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7bfdb87058_0_1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5" name="Shape 1735"/>
        <p:cNvGrpSpPr/>
        <p:nvPr/>
      </p:nvGrpSpPr>
      <p:grpSpPr>
        <a:xfrm>
          <a:off x="0" y="0"/>
          <a:ext cx="0" cy="0"/>
          <a:chOff x="0" y="0"/>
          <a:chExt cx="0" cy="0"/>
        </a:xfrm>
      </p:grpSpPr>
      <p:sp>
        <p:nvSpPr>
          <p:cNvPr id="1736" name="Google Shape;1736;g7bfdb87058_0_1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7bfdb87058_0_1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3" name="Shape 1743"/>
        <p:cNvGrpSpPr/>
        <p:nvPr/>
      </p:nvGrpSpPr>
      <p:grpSpPr>
        <a:xfrm>
          <a:off x="0" y="0"/>
          <a:ext cx="0" cy="0"/>
          <a:chOff x="0" y="0"/>
          <a:chExt cx="0" cy="0"/>
        </a:xfrm>
      </p:grpSpPr>
      <p:sp>
        <p:nvSpPr>
          <p:cNvPr id="1744" name="Google Shape;1744;g7bfdb87058_0_1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5" name="Google Shape;1745;g7bfdb87058_0_1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0" name="Shape 1750"/>
        <p:cNvGrpSpPr/>
        <p:nvPr/>
      </p:nvGrpSpPr>
      <p:grpSpPr>
        <a:xfrm>
          <a:off x="0" y="0"/>
          <a:ext cx="0" cy="0"/>
          <a:chOff x="0" y="0"/>
          <a:chExt cx="0" cy="0"/>
        </a:xfrm>
      </p:grpSpPr>
      <p:sp>
        <p:nvSpPr>
          <p:cNvPr id="1751" name="Google Shape;1751;g7bfdb87058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2" name="Google Shape;1752;g7bfdb87058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8" name="Shape 1758"/>
        <p:cNvGrpSpPr/>
        <p:nvPr/>
      </p:nvGrpSpPr>
      <p:grpSpPr>
        <a:xfrm>
          <a:off x="0" y="0"/>
          <a:ext cx="0" cy="0"/>
          <a:chOff x="0" y="0"/>
          <a:chExt cx="0" cy="0"/>
        </a:xfrm>
      </p:grpSpPr>
      <p:sp>
        <p:nvSpPr>
          <p:cNvPr id="1759" name="Google Shape;1759;g7bfdb87058_0_1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0" name="Google Shape;1760;g7bfdb87058_0_1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bfdb8705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bfdb8705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6" name="Shape 1766"/>
        <p:cNvGrpSpPr/>
        <p:nvPr/>
      </p:nvGrpSpPr>
      <p:grpSpPr>
        <a:xfrm>
          <a:off x="0" y="0"/>
          <a:ext cx="0" cy="0"/>
          <a:chOff x="0" y="0"/>
          <a:chExt cx="0" cy="0"/>
        </a:xfrm>
      </p:grpSpPr>
      <p:sp>
        <p:nvSpPr>
          <p:cNvPr id="1767" name="Google Shape;1767;g7bfdb87058_0_1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8" name="Google Shape;1768;g7bfdb87058_0_1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1" name="Shape 1781"/>
        <p:cNvGrpSpPr/>
        <p:nvPr/>
      </p:nvGrpSpPr>
      <p:grpSpPr>
        <a:xfrm>
          <a:off x="0" y="0"/>
          <a:ext cx="0" cy="0"/>
          <a:chOff x="0" y="0"/>
          <a:chExt cx="0" cy="0"/>
        </a:xfrm>
      </p:grpSpPr>
      <p:sp>
        <p:nvSpPr>
          <p:cNvPr id="1782" name="Google Shape;1782;g7bfdb87058_0_1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7bfdb87058_0_1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9" name="Shape 1799"/>
        <p:cNvGrpSpPr/>
        <p:nvPr/>
      </p:nvGrpSpPr>
      <p:grpSpPr>
        <a:xfrm>
          <a:off x="0" y="0"/>
          <a:ext cx="0" cy="0"/>
          <a:chOff x="0" y="0"/>
          <a:chExt cx="0" cy="0"/>
        </a:xfrm>
      </p:grpSpPr>
      <p:sp>
        <p:nvSpPr>
          <p:cNvPr id="1800" name="Google Shape;1800;g7bfdb87058_0_1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1" name="Google Shape;1801;g7bfdb87058_0_1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7" name="Shape 1817"/>
        <p:cNvGrpSpPr/>
        <p:nvPr/>
      </p:nvGrpSpPr>
      <p:grpSpPr>
        <a:xfrm>
          <a:off x="0" y="0"/>
          <a:ext cx="0" cy="0"/>
          <a:chOff x="0" y="0"/>
          <a:chExt cx="0" cy="0"/>
        </a:xfrm>
      </p:grpSpPr>
      <p:sp>
        <p:nvSpPr>
          <p:cNvPr id="1818" name="Google Shape;1818;g7bfdb87058_0_1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9" name="Google Shape;1819;g7bfdb87058_0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5" name="Shape 1835"/>
        <p:cNvGrpSpPr/>
        <p:nvPr/>
      </p:nvGrpSpPr>
      <p:grpSpPr>
        <a:xfrm>
          <a:off x="0" y="0"/>
          <a:ext cx="0" cy="0"/>
          <a:chOff x="0" y="0"/>
          <a:chExt cx="0" cy="0"/>
        </a:xfrm>
      </p:grpSpPr>
      <p:sp>
        <p:nvSpPr>
          <p:cNvPr id="1836" name="Google Shape;1836;g7bfdb87058_0_1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7bfdb87058_0_1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4" name="Shape 1854"/>
        <p:cNvGrpSpPr/>
        <p:nvPr/>
      </p:nvGrpSpPr>
      <p:grpSpPr>
        <a:xfrm>
          <a:off x="0" y="0"/>
          <a:ext cx="0" cy="0"/>
          <a:chOff x="0" y="0"/>
          <a:chExt cx="0" cy="0"/>
        </a:xfrm>
      </p:grpSpPr>
      <p:sp>
        <p:nvSpPr>
          <p:cNvPr id="1855" name="Google Shape;1855;g7bfdb87058_0_1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6" name="Google Shape;1856;g7bfdb87058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8" name="Shape 1868"/>
        <p:cNvGrpSpPr/>
        <p:nvPr/>
      </p:nvGrpSpPr>
      <p:grpSpPr>
        <a:xfrm>
          <a:off x="0" y="0"/>
          <a:ext cx="0" cy="0"/>
          <a:chOff x="0" y="0"/>
          <a:chExt cx="0" cy="0"/>
        </a:xfrm>
      </p:grpSpPr>
      <p:sp>
        <p:nvSpPr>
          <p:cNvPr id="1869" name="Google Shape;1869;g7bfdb87058_0_1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0" name="Google Shape;1870;g7bfdb87058_0_1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2" name="Shape 1882"/>
        <p:cNvGrpSpPr/>
        <p:nvPr/>
      </p:nvGrpSpPr>
      <p:grpSpPr>
        <a:xfrm>
          <a:off x="0" y="0"/>
          <a:ext cx="0" cy="0"/>
          <a:chOff x="0" y="0"/>
          <a:chExt cx="0" cy="0"/>
        </a:xfrm>
      </p:grpSpPr>
      <p:sp>
        <p:nvSpPr>
          <p:cNvPr id="1883" name="Google Shape;1883;g7bfdb87058_0_1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4" name="Google Shape;1884;g7bfdb87058_0_1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6" name="Shape 1896"/>
        <p:cNvGrpSpPr/>
        <p:nvPr/>
      </p:nvGrpSpPr>
      <p:grpSpPr>
        <a:xfrm>
          <a:off x="0" y="0"/>
          <a:ext cx="0" cy="0"/>
          <a:chOff x="0" y="0"/>
          <a:chExt cx="0" cy="0"/>
        </a:xfrm>
      </p:grpSpPr>
      <p:sp>
        <p:nvSpPr>
          <p:cNvPr id="1897" name="Google Shape;1897;g7bfdb87058_0_1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8" name="Google Shape;1898;g7bfdb87058_0_1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0" name="Shape 1910"/>
        <p:cNvGrpSpPr/>
        <p:nvPr/>
      </p:nvGrpSpPr>
      <p:grpSpPr>
        <a:xfrm>
          <a:off x="0" y="0"/>
          <a:ext cx="0" cy="0"/>
          <a:chOff x="0" y="0"/>
          <a:chExt cx="0" cy="0"/>
        </a:xfrm>
      </p:grpSpPr>
      <p:sp>
        <p:nvSpPr>
          <p:cNvPr id="1911" name="Google Shape;1911;g7bfdb87058_0_1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2" name="Google Shape;1912;g7bfdb87058_0_1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7bfdb87058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7bfdb87058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5" name="Shape 1925"/>
        <p:cNvGrpSpPr/>
        <p:nvPr/>
      </p:nvGrpSpPr>
      <p:grpSpPr>
        <a:xfrm>
          <a:off x="0" y="0"/>
          <a:ext cx="0" cy="0"/>
          <a:chOff x="0" y="0"/>
          <a:chExt cx="0" cy="0"/>
        </a:xfrm>
      </p:grpSpPr>
      <p:sp>
        <p:nvSpPr>
          <p:cNvPr id="1926" name="Google Shape;1926;g7bfdb87058_0_1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7" name="Google Shape;1927;g7bfdb87058_0_1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0" name="Shape 1940"/>
        <p:cNvGrpSpPr/>
        <p:nvPr/>
      </p:nvGrpSpPr>
      <p:grpSpPr>
        <a:xfrm>
          <a:off x="0" y="0"/>
          <a:ext cx="0" cy="0"/>
          <a:chOff x="0" y="0"/>
          <a:chExt cx="0" cy="0"/>
        </a:xfrm>
      </p:grpSpPr>
      <p:sp>
        <p:nvSpPr>
          <p:cNvPr id="1941" name="Google Shape;1941;g7bfdb87058_0_1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2" name="Google Shape;1942;g7bfdb87058_0_1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6" name="Shape 1956"/>
        <p:cNvGrpSpPr/>
        <p:nvPr/>
      </p:nvGrpSpPr>
      <p:grpSpPr>
        <a:xfrm>
          <a:off x="0" y="0"/>
          <a:ext cx="0" cy="0"/>
          <a:chOff x="0" y="0"/>
          <a:chExt cx="0" cy="0"/>
        </a:xfrm>
      </p:grpSpPr>
      <p:sp>
        <p:nvSpPr>
          <p:cNvPr id="1957" name="Google Shape;1957;g7bfdb87058_0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8" name="Google Shape;1958;g7bfdb87058_0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4" name="Shape 1964"/>
        <p:cNvGrpSpPr/>
        <p:nvPr/>
      </p:nvGrpSpPr>
      <p:grpSpPr>
        <a:xfrm>
          <a:off x="0" y="0"/>
          <a:ext cx="0" cy="0"/>
          <a:chOff x="0" y="0"/>
          <a:chExt cx="0" cy="0"/>
        </a:xfrm>
      </p:grpSpPr>
      <p:sp>
        <p:nvSpPr>
          <p:cNvPr id="1965" name="Google Shape;1965;g7bfdb87058_0_1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6" name="Google Shape;1966;g7bfdb87058_0_1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3" name="Shape 1973"/>
        <p:cNvGrpSpPr/>
        <p:nvPr/>
      </p:nvGrpSpPr>
      <p:grpSpPr>
        <a:xfrm>
          <a:off x="0" y="0"/>
          <a:ext cx="0" cy="0"/>
          <a:chOff x="0" y="0"/>
          <a:chExt cx="0" cy="0"/>
        </a:xfrm>
      </p:grpSpPr>
      <p:sp>
        <p:nvSpPr>
          <p:cNvPr id="1974" name="Google Shape;1974;g7bfdb87058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5" name="Google Shape;1975;g7bfdb87058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1" name="Shape 1981"/>
        <p:cNvGrpSpPr/>
        <p:nvPr/>
      </p:nvGrpSpPr>
      <p:grpSpPr>
        <a:xfrm>
          <a:off x="0" y="0"/>
          <a:ext cx="0" cy="0"/>
          <a:chOff x="0" y="0"/>
          <a:chExt cx="0" cy="0"/>
        </a:xfrm>
      </p:grpSpPr>
      <p:sp>
        <p:nvSpPr>
          <p:cNvPr id="1982" name="Google Shape;1982;g7bfdb87058_0_1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3" name="Google Shape;1983;g7bfdb87058_0_1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9" name="Shape 1989"/>
        <p:cNvGrpSpPr/>
        <p:nvPr/>
      </p:nvGrpSpPr>
      <p:grpSpPr>
        <a:xfrm>
          <a:off x="0" y="0"/>
          <a:ext cx="0" cy="0"/>
          <a:chOff x="0" y="0"/>
          <a:chExt cx="0" cy="0"/>
        </a:xfrm>
      </p:grpSpPr>
      <p:sp>
        <p:nvSpPr>
          <p:cNvPr id="1990" name="Google Shape;1990;g7bfdb87058_0_1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1" name="Google Shape;1991;g7bfdb87058_0_1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7" name="Shape 1997"/>
        <p:cNvGrpSpPr/>
        <p:nvPr/>
      </p:nvGrpSpPr>
      <p:grpSpPr>
        <a:xfrm>
          <a:off x="0" y="0"/>
          <a:ext cx="0" cy="0"/>
          <a:chOff x="0" y="0"/>
          <a:chExt cx="0" cy="0"/>
        </a:xfrm>
      </p:grpSpPr>
      <p:sp>
        <p:nvSpPr>
          <p:cNvPr id="1998" name="Google Shape;1998;g7bfdb87058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9" name="Google Shape;1999;g7bfdb87058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5" name="Shape 2005"/>
        <p:cNvGrpSpPr/>
        <p:nvPr/>
      </p:nvGrpSpPr>
      <p:grpSpPr>
        <a:xfrm>
          <a:off x="0" y="0"/>
          <a:ext cx="0" cy="0"/>
          <a:chOff x="0" y="0"/>
          <a:chExt cx="0" cy="0"/>
        </a:xfrm>
      </p:grpSpPr>
      <p:sp>
        <p:nvSpPr>
          <p:cNvPr id="2006" name="Google Shape;2006;g7bfdb87058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7" name="Google Shape;2007;g7bfdb87058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4" name="Shape 2014"/>
        <p:cNvGrpSpPr/>
        <p:nvPr/>
      </p:nvGrpSpPr>
      <p:grpSpPr>
        <a:xfrm>
          <a:off x="0" y="0"/>
          <a:ext cx="0" cy="0"/>
          <a:chOff x="0" y="0"/>
          <a:chExt cx="0" cy="0"/>
        </a:xfrm>
      </p:grpSpPr>
      <p:sp>
        <p:nvSpPr>
          <p:cNvPr id="2015" name="Google Shape;2015;g7bfdb87058_0_1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6" name="Google Shape;2016;g7bfdb87058_0_1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bfdb87058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bfdb87058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2" name="Shape 2022"/>
        <p:cNvGrpSpPr/>
        <p:nvPr/>
      </p:nvGrpSpPr>
      <p:grpSpPr>
        <a:xfrm>
          <a:off x="0" y="0"/>
          <a:ext cx="0" cy="0"/>
          <a:chOff x="0" y="0"/>
          <a:chExt cx="0" cy="0"/>
        </a:xfrm>
      </p:grpSpPr>
      <p:sp>
        <p:nvSpPr>
          <p:cNvPr id="2023" name="Google Shape;2023;g7bfdb87058_0_1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4" name="Google Shape;2024;g7bfdb87058_0_1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0" name="Shape 2030"/>
        <p:cNvGrpSpPr/>
        <p:nvPr/>
      </p:nvGrpSpPr>
      <p:grpSpPr>
        <a:xfrm>
          <a:off x="0" y="0"/>
          <a:ext cx="0" cy="0"/>
          <a:chOff x="0" y="0"/>
          <a:chExt cx="0" cy="0"/>
        </a:xfrm>
      </p:grpSpPr>
      <p:sp>
        <p:nvSpPr>
          <p:cNvPr id="2031" name="Google Shape;2031;g7bfdb87058_0_18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2" name="Google Shape;2032;g7bfdb87058_0_18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8" name="Shape 2038"/>
        <p:cNvGrpSpPr/>
        <p:nvPr/>
      </p:nvGrpSpPr>
      <p:grpSpPr>
        <a:xfrm>
          <a:off x="0" y="0"/>
          <a:ext cx="0" cy="0"/>
          <a:chOff x="0" y="0"/>
          <a:chExt cx="0" cy="0"/>
        </a:xfrm>
      </p:grpSpPr>
      <p:sp>
        <p:nvSpPr>
          <p:cNvPr id="2039" name="Google Shape;2039;g7bfdb87058_0_1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0" name="Google Shape;2040;g7bfdb87058_0_1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6" name="Shape 2046"/>
        <p:cNvGrpSpPr/>
        <p:nvPr/>
      </p:nvGrpSpPr>
      <p:grpSpPr>
        <a:xfrm>
          <a:off x="0" y="0"/>
          <a:ext cx="0" cy="0"/>
          <a:chOff x="0" y="0"/>
          <a:chExt cx="0" cy="0"/>
        </a:xfrm>
      </p:grpSpPr>
      <p:sp>
        <p:nvSpPr>
          <p:cNvPr id="2047" name="Google Shape;2047;g7bfdb87058_0_18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8" name="Google Shape;2048;g7bfdb87058_0_18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4" name="Shape 2054"/>
        <p:cNvGrpSpPr/>
        <p:nvPr/>
      </p:nvGrpSpPr>
      <p:grpSpPr>
        <a:xfrm>
          <a:off x="0" y="0"/>
          <a:ext cx="0" cy="0"/>
          <a:chOff x="0" y="0"/>
          <a:chExt cx="0" cy="0"/>
        </a:xfrm>
      </p:grpSpPr>
      <p:sp>
        <p:nvSpPr>
          <p:cNvPr id="2055" name="Google Shape;2055;g7bfdb87058_0_1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6" name="Google Shape;2056;g7bfdb87058_0_1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2" name="Shape 2062"/>
        <p:cNvGrpSpPr/>
        <p:nvPr/>
      </p:nvGrpSpPr>
      <p:grpSpPr>
        <a:xfrm>
          <a:off x="0" y="0"/>
          <a:ext cx="0" cy="0"/>
          <a:chOff x="0" y="0"/>
          <a:chExt cx="0" cy="0"/>
        </a:xfrm>
      </p:grpSpPr>
      <p:sp>
        <p:nvSpPr>
          <p:cNvPr id="2063" name="Google Shape;2063;g7bfdb87058_0_1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4" name="Google Shape;2064;g7bfdb87058_0_1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2" name="Shape 2072"/>
        <p:cNvGrpSpPr/>
        <p:nvPr/>
      </p:nvGrpSpPr>
      <p:grpSpPr>
        <a:xfrm>
          <a:off x="0" y="0"/>
          <a:ext cx="0" cy="0"/>
          <a:chOff x="0" y="0"/>
          <a:chExt cx="0" cy="0"/>
        </a:xfrm>
      </p:grpSpPr>
      <p:sp>
        <p:nvSpPr>
          <p:cNvPr id="2073" name="Google Shape;2073;g7bfdb87058_0_1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4" name="Google Shape;2074;g7bfdb87058_0_1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0" name="Shape 2080"/>
        <p:cNvGrpSpPr/>
        <p:nvPr/>
      </p:nvGrpSpPr>
      <p:grpSpPr>
        <a:xfrm>
          <a:off x="0" y="0"/>
          <a:ext cx="0" cy="0"/>
          <a:chOff x="0" y="0"/>
          <a:chExt cx="0" cy="0"/>
        </a:xfrm>
      </p:grpSpPr>
      <p:sp>
        <p:nvSpPr>
          <p:cNvPr id="2081" name="Google Shape;2081;g567a20a72a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2" name="Google Shape;2082;g567a20a72a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8" name="Shape 2088"/>
        <p:cNvGrpSpPr/>
        <p:nvPr/>
      </p:nvGrpSpPr>
      <p:grpSpPr>
        <a:xfrm>
          <a:off x="0" y="0"/>
          <a:ext cx="0" cy="0"/>
          <a:chOff x="0" y="0"/>
          <a:chExt cx="0" cy="0"/>
        </a:xfrm>
      </p:grpSpPr>
      <p:sp>
        <p:nvSpPr>
          <p:cNvPr id="2089" name="Google Shape;2089;g567a20a72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0" name="Google Shape;2090;g567a20a72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6" name="Shape 2096"/>
        <p:cNvGrpSpPr/>
        <p:nvPr/>
      </p:nvGrpSpPr>
      <p:grpSpPr>
        <a:xfrm>
          <a:off x="0" y="0"/>
          <a:ext cx="0" cy="0"/>
          <a:chOff x="0" y="0"/>
          <a:chExt cx="0" cy="0"/>
        </a:xfrm>
      </p:grpSpPr>
      <p:sp>
        <p:nvSpPr>
          <p:cNvPr id="2097" name="Google Shape;2097;g567a20a72a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567a20a72a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7bfdb8705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7bfdb8705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4" name="Shape 2104"/>
        <p:cNvGrpSpPr/>
        <p:nvPr/>
      </p:nvGrpSpPr>
      <p:grpSpPr>
        <a:xfrm>
          <a:off x="0" y="0"/>
          <a:ext cx="0" cy="0"/>
          <a:chOff x="0" y="0"/>
          <a:chExt cx="0" cy="0"/>
        </a:xfrm>
      </p:grpSpPr>
      <p:sp>
        <p:nvSpPr>
          <p:cNvPr id="2105" name="Google Shape;2105;g7bfdb87058_0_19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6" name="Google Shape;2106;g7bfdb87058_0_19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1" name="Shape 2111"/>
        <p:cNvGrpSpPr/>
        <p:nvPr/>
      </p:nvGrpSpPr>
      <p:grpSpPr>
        <a:xfrm>
          <a:off x="0" y="0"/>
          <a:ext cx="0" cy="0"/>
          <a:chOff x="0" y="0"/>
          <a:chExt cx="0" cy="0"/>
        </a:xfrm>
      </p:grpSpPr>
      <p:sp>
        <p:nvSpPr>
          <p:cNvPr id="2112" name="Google Shape;2112;g7bfdb87058_0_1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3" name="Google Shape;2113;g7bfdb87058_0_1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9" name="Shape 2119"/>
        <p:cNvGrpSpPr/>
        <p:nvPr/>
      </p:nvGrpSpPr>
      <p:grpSpPr>
        <a:xfrm>
          <a:off x="0" y="0"/>
          <a:ext cx="0" cy="0"/>
          <a:chOff x="0" y="0"/>
          <a:chExt cx="0" cy="0"/>
        </a:xfrm>
      </p:grpSpPr>
      <p:sp>
        <p:nvSpPr>
          <p:cNvPr id="2120" name="Google Shape;2120;g7bfdb87058_0_19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1" name="Google Shape;2121;g7bfdb87058_0_19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7" name="Shape 2127"/>
        <p:cNvGrpSpPr/>
        <p:nvPr/>
      </p:nvGrpSpPr>
      <p:grpSpPr>
        <a:xfrm>
          <a:off x="0" y="0"/>
          <a:ext cx="0" cy="0"/>
          <a:chOff x="0" y="0"/>
          <a:chExt cx="0" cy="0"/>
        </a:xfrm>
      </p:grpSpPr>
      <p:sp>
        <p:nvSpPr>
          <p:cNvPr id="2128" name="Google Shape;2128;g7bfdb87058_0_19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9" name="Google Shape;2129;g7bfdb87058_0_19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5" name="Shape 2135"/>
        <p:cNvGrpSpPr/>
        <p:nvPr/>
      </p:nvGrpSpPr>
      <p:grpSpPr>
        <a:xfrm>
          <a:off x="0" y="0"/>
          <a:ext cx="0" cy="0"/>
          <a:chOff x="0" y="0"/>
          <a:chExt cx="0" cy="0"/>
        </a:xfrm>
      </p:grpSpPr>
      <p:sp>
        <p:nvSpPr>
          <p:cNvPr id="2136" name="Google Shape;2136;g7bfdb87058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7" name="Google Shape;2137;g7bfdb87058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3" name="Shape 2153"/>
        <p:cNvGrpSpPr/>
        <p:nvPr/>
      </p:nvGrpSpPr>
      <p:grpSpPr>
        <a:xfrm>
          <a:off x="0" y="0"/>
          <a:ext cx="0" cy="0"/>
          <a:chOff x="0" y="0"/>
          <a:chExt cx="0" cy="0"/>
        </a:xfrm>
      </p:grpSpPr>
      <p:sp>
        <p:nvSpPr>
          <p:cNvPr id="2154" name="Google Shape;2154;g7bfdb87058_0_1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5" name="Google Shape;2155;g7bfdb87058_0_1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1" name="Shape 2171"/>
        <p:cNvGrpSpPr/>
        <p:nvPr/>
      </p:nvGrpSpPr>
      <p:grpSpPr>
        <a:xfrm>
          <a:off x="0" y="0"/>
          <a:ext cx="0" cy="0"/>
          <a:chOff x="0" y="0"/>
          <a:chExt cx="0" cy="0"/>
        </a:xfrm>
      </p:grpSpPr>
      <p:sp>
        <p:nvSpPr>
          <p:cNvPr id="2172" name="Google Shape;2172;g7bfdb87058_0_1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3" name="Google Shape;2173;g7bfdb87058_0_1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8" name="Shape 2198"/>
        <p:cNvGrpSpPr/>
        <p:nvPr/>
      </p:nvGrpSpPr>
      <p:grpSpPr>
        <a:xfrm>
          <a:off x="0" y="0"/>
          <a:ext cx="0" cy="0"/>
          <a:chOff x="0" y="0"/>
          <a:chExt cx="0" cy="0"/>
        </a:xfrm>
      </p:grpSpPr>
      <p:sp>
        <p:nvSpPr>
          <p:cNvPr id="2199" name="Google Shape;2199;g7bfdb87058_0_2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0" name="Google Shape;2200;g7bfdb87058_0_2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7" name="Shape 2227"/>
        <p:cNvGrpSpPr/>
        <p:nvPr/>
      </p:nvGrpSpPr>
      <p:grpSpPr>
        <a:xfrm>
          <a:off x="0" y="0"/>
          <a:ext cx="0" cy="0"/>
          <a:chOff x="0" y="0"/>
          <a:chExt cx="0" cy="0"/>
        </a:xfrm>
      </p:grpSpPr>
      <p:sp>
        <p:nvSpPr>
          <p:cNvPr id="2228" name="Google Shape;2228;g7bfdb87058_0_20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9" name="Google Shape;2229;g7bfdb87058_0_2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5" name="Shape 2265"/>
        <p:cNvGrpSpPr/>
        <p:nvPr/>
      </p:nvGrpSpPr>
      <p:grpSpPr>
        <a:xfrm>
          <a:off x="0" y="0"/>
          <a:ext cx="0" cy="0"/>
          <a:chOff x="0" y="0"/>
          <a:chExt cx="0" cy="0"/>
        </a:xfrm>
      </p:grpSpPr>
      <p:sp>
        <p:nvSpPr>
          <p:cNvPr id="2266" name="Google Shape;2266;g7bfdb87058_0_2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7" name="Google Shape;2267;g7bfdb87058_0_2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bfdb87058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bfdb87058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3" name="Shape 2313"/>
        <p:cNvGrpSpPr/>
        <p:nvPr/>
      </p:nvGrpSpPr>
      <p:grpSpPr>
        <a:xfrm>
          <a:off x="0" y="0"/>
          <a:ext cx="0" cy="0"/>
          <a:chOff x="0" y="0"/>
          <a:chExt cx="0" cy="0"/>
        </a:xfrm>
      </p:grpSpPr>
      <p:sp>
        <p:nvSpPr>
          <p:cNvPr id="2314" name="Google Shape;2314;g7bfdb87058_0_2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5" name="Google Shape;2315;g7bfdb87058_0_2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1" name="Shape 2321"/>
        <p:cNvGrpSpPr/>
        <p:nvPr/>
      </p:nvGrpSpPr>
      <p:grpSpPr>
        <a:xfrm>
          <a:off x="0" y="0"/>
          <a:ext cx="0" cy="0"/>
          <a:chOff x="0" y="0"/>
          <a:chExt cx="0" cy="0"/>
        </a:xfrm>
      </p:grpSpPr>
      <p:sp>
        <p:nvSpPr>
          <p:cNvPr id="2322" name="Google Shape;2322;g7bfdb87058_0_2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3" name="Google Shape;2323;g7bfdb87058_0_2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9" name="Shape 2329"/>
        <p:cNvGrpSpPr/>
        <p:nvPr/>
      </p:nvGrpSpPr>
      <p:grpSpPr>
        <a:xfrm>
          <a:off x="0" y="0"/>
          <a:ext cx="0" cy="0"/>
          <a:chOff x="0" y="0"/>
          <a:chExt cx="0" cy="0"/>
        </a:xfrm>
      </p:grpSpPr>
      <p:sp>
        <p:nvSpPr>
          <p:cNvPr id="2330" name="Google Shape;2330;g7bfdb87058_0_2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1" name="Google Shape;2331;g7bfdb87058_0_2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0" name="Shape 2350"/>
        <p:cNvGrpSpPr/>
        <p:nvPr/>
      </p:nvGrpSpPr>
      <p:grpSpPr>
        <a:xfrm>
          <a:off x="0" y="0"/>
          <a:ext cx="0" cy="0"/>
          <a:chOff x="0" y="0"/>
          <a:chExt cx="0" cy="0"/>
        </a:xfrm>
      </p:grpSpPr>
      <p:sp>
        <p:nvSpPr>
          <p:cNvPr id="2351" name="Google Shape;2351;g7bfdb87058_0_2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2" name="Google Shape;2352;g7bfdb87058_0_2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4" name="Shape 2374"/>
        <p:cNvGrpSpPr/>
        <p:nvPr/>
      </p:nvGrpSpPr>
      <p:grpSpPr>
        <a:xfrm>
          <a:off x="0" y="0"/>
          <a:ext cx="0" cy="0"/>
          <a:chOff x="0" y="0"/>
          <a:chExt cx="0" cy="0"/>
        </a:xfrm>
      </p:grpSpPr>
      <p:sp>
        <p:nvSpPr>
          <p:cNvPr id="2375" name="Google Shape;2375;g7bfdb87058_0_2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6" name="Google Shape;2376;g7bfdb87058_0_2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3" name="Shape 2413"/>
        <p:cNvGrpSpPr/>
        <p:nvPr/>
      </p:nvGrpSpPr>
      <p:grpSpPr>
        <a:xfrm>
          <a:off x="0" y="0"/>
          <a:ext cx="0" cy="0"/>
          <a:chOff x="0" y="0"/>
          <a:chExt cx="0" cy="0"/>
        </a:xfrm>
      </p:grpSpPr>
      <p:sp>
        <p:nvSpPr>
          <p:cNvPr id="2414" name="Google Shape;2414;g7bfdb87058_0_2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7bfdb87058_0_2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1" name="Shape 2421"/>
        <p:cNvGrpSpPr/>
        <p:nvPr/>
      </p:nvGrpSpPr>
      <p:grpSpPr>
        <a:xfrm>
          <a:off x="0" y="0"/>
          <a:ext cx="0" cy="0"/>
          <a:chOff x="0" y="0"/>
          <a:chExt cx="0" cy="0"/>
        </a:xfrm>
      </p:grpSpPr>
      <p:sp>
        <p:nvSpPr>
          <p:cNvPr id="2422" name="Google Shape;2422;g7bfdb87058_0_2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3" name="Google Shape;2423;g7bfdb87058_0_2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8" name="Shape 2458"/>
        <p:cNvGrpSpPr/>
        <p:nvPr/>
      </p:nvGrpSpPr>
      <p:grpSpPr>
        <a:xfrm>
          <a:off x="0" y="0"/>
          <a:ext cx="0" cy="0"/>
          <a:chOff x="0" y="0"/>
          <a:chExt cx="0" cy="0"/>
        </a:xfrm>
      </p:grpSpPr>
      <p:sp>
        <p:nvSpPr>
          <p:cNvPr id="2459" name="Google Shape;2459;g7bfdb87058_0_2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0" name="Google Shape;2460;g7bfdb87058_0_2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5" name="Shape 2495"/>
        <p:cNvGrpSpPr/>
        <p:nvPr/>
      </p:nvGrpSpPr>
      <p:grpSpPr>
        <a:xfrm>
          <a:off x="0" y="0"/>
          <a:ext cx="0" cy="0"/>
          <a:chOff x="0" y="0"/>
          <a:chExt cx="0" cy="0"/>
        </a:xfrm>
      </p:grpSpPr>
      <p:sp>
        <p:nvSpPr>
          <p:cNvPr id="2496" name="Google Shape;2496;g7bfdb87058_0_2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7" name="Google Shape;2497;g7bfdb87058_0_2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2" name="Shape 2532"/>
        <p:cNvGrpSpPr/>
        <p:nvPr/>
      </p:nvGrpSpPr>
      <p:grpSpPr>
        <a:xfrm>
          <a:off x="0" y="0"/>
          <a:ext cx="0" cy="0"/>
          <a:chOff x="0" y="0"/>
          <a:chExt cx="0" cy="0"/>
        </a:xfrm>
      </p:grpSpPr>
      <p:sp>
        <p:nvSpPr>
          <p:cNvPr id="2533" name="Google Shape;2533;g7bfdb87058_0_2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4" name="Google Shape;2534;g7bfdb87058_0_2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bfdb87058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bfdb87058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9" name="Shape 2569"/>
        <p:cNvGrpSpPr/>
        <p:nvPr/>
      </p:nvGrpSpPr>
      <p:grpSpPr>
        <a:xfrm>
          <a:off x="0" y="0"/>
          <a:ext cx="0" cy="0"/>
          <a:chOff x="0" y="0"/>
          <a:chExt cx="0" cy="0"/>
        </a:xfrm>
      </p:grpSpPr>
      <p:sp>
        <p:nvSpPr>
          <p:cNvPr id="2570" name="Google Shape;2570;g7bfdb87058_0_2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1" name="Google Shape;2571;g7bfdb87058_0_2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6" name="Shape 2606"/>
        <p:cNvGrpSpPr/>
        <p:nvPr/>
      </p:nvGrpSpPr>
      <p:grpSpPr>
        <a:xfrm>
          <a:off x="0" y="0"/>
          <a:ext cx="0" cy="0"/>
          <a:chOff x="0" y="0"/>
          <a:chExt cx="0" cy="0"/>
        </a:xfrm>
      </p:grpSpPr>
      <p:sp>
        <p:nvSpPr>
          <p:cNvPr id="2607" name="Google Shape;2607;g7bfdb87058_0_2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8" name="Google Shape;2608;g7bfdb87058_0_2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3" name="Shape 2643"/>
        <p:cNvGrpSpPr/>
        <p:nvPr/>
      </p:nvGrpSpPr>
      <p:grpSpPr>
        <a:xfrm>
          <a:off x="0" y="0"/>
          <a:ext cx="0" cy="0"/>
          <a:chOff x="0" y="0"/>
          <a:chExt cx="0" cy="0"/>
        </a:xfrm>
      </p:grpSpPr>
      <p:sp>
        <p:nvSpPr>
          <p:cNvPr id="2644" name="Google Shape;2644;g7bfdb87058_0_2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5" name="Google Shape;2645;g7bfdb87058_0_2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1" name="Shape 2651"/>
        <p:cNvGrpSpPr/>
        <p:nvPr/>
      </p:nvGrpSpPr>
      <p:grpSpPr>
        <a:xfrm>
          <a:off x="0" y="0"/>
          <a:ext cx="0" cy="0"/>
          <a:chOff x="0" y="0"/>
          <a:chExt cx="0" cy="0"/>
        </a:xfrm>
      </p:grpSpPr>
      <p:sp>
        <p:nvSpPr>
          <p:cNvPr id="2652" name="Google Shape;2652;g7bfdb87058_0_2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3" name="Google Shape;2653;g7bfdb87058_0_2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9" name="Shape 2659"/>
        <p:cNvGrpSpPr/>
        <p:nvPr/>
      </p:nvGrpSpPr>
      <p:grpSpPr>
        <a:xfrm>
          <a:off x="0" y="0"/>
          <a:ext cx="0" cy="0"/>
          <a:chOff x="0" y="0"/>
          <a:chExt cx="0" cy="0"/>
        </a:xfrm>
      </p:grpSpPr>
      <p:sp>
        <p:nvSpPr>
          <p:cNvPr id="2660" name="Google Shape;2660;g7bfdb87058_0_2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1" name="Google Shape;2661;g7bfdb87058_0_2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6" name="Shape 2666"/>
        <p:cNvGrpSpPr/>
        <p:nvPr/>
      </p:nvGrpSpPr>
      <p:grpSpPr>
        <a:xfrm>
          <a:off x="0" y="0"/>
          <a:ext cx="0" cy="0"/>
          <a:chOff x="0" y="0"/>
          <a:chExt cx="0" cy="0"/>
        </a:xfrm>
      </p:grpSpPr>
      <p:sp>
        <p:nvSpPr>
          <p:cNvPr id="2667" name="Google Shape;2667;g7bfdb87058_0_2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8" name="Google Shape;2668;g7bfdb87058_0_2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4" name="Shape 2674"/>
        <p:cNvGrpSpPr/>
        <p:nvPr/>
      </p:nvGrpSpPr>
      <p:grpSpPr>
        <a:xfrm>
          <a:off x="0" y="0"/>
          <a:ext cx="0" cy="0"/>
          <a:chOff x="0" y="0"/>
          <a:chExt cx="0" cy="0"/>
        </a:xfrm>
      </p:grpSpPr>
      <p:sp>
        <p:nvSpPr>
          <p:cNvPr id="2675" name="Google Shape;2675;g7bfdb87058_0_2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7bfdb87058_0_2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2" name="Shape 2712"/>
        <p:cNvGrpSpPr/>
        <p:nvPr/>
      </p:nvGrpSpPr>
      <p:grpSpPr>
        <a:xfrm>
          <a:off x="0" y="0"/>
          <a:ext cx="0" cy="0"/>
          <a:chOff x="0" y="0"/>
          <a:chExt cx="0" cy="0"/>
        </a:xfrm>
      </p:grpSpPr>
      <p:sp>
        <p:nvSpPr>
          <p:cNvPr id="2713" name="Google Shape;2713;g7bfdb87058_0_2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4" name="Google Shape;2714;g7bfdb87058_0_2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6" name="Shape 2756"/>
        <p:cNvGrpSpPr/>
        <p:nvPr/>
      </p:nvGrpSpPr>
      <p:grpSpPr>
        <a:xfrm>
          <a:off x="0" y="0"/>
          <a:ext cx="0" cy="0"/>
          <a:chOff x="0" y="0"/>
          <a:chExt cx="0" cy="0"/>
        </a:xfrm>
      </p:grpSpPr>
      <p:sp>
        <p:nvSpPr>
          <p:cNvPr id="2757" name="Google Shape;2757;g7bfdb87058_0_2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8" name="Google Shape;2758;g7bfdb87058_0_2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7" name="Shape 2797"/>
        <p:cNvGrpSpPr/>
        <p:nvPr/>
      </p:nvGrpSpPr>
      <p:grpSpPr>
        <a:xfrm>
          <a:off x="0" y="0"/>
          <a:ext cx="0" cy="0"/>
          <a:chOff x="0" y="0"/>
          <a:chExt cx="0" cy="0"/>
        </a:xfrm>
      </p:grpSpPr>
      <p:sp>
        <p:nvSpPr>
          <p:cNvPr id="2798" name="Google Shape;2798;g7bfdb87058_0_2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9" name="Google Shape;2799;g7bfdb87058_0_2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bfdb87058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bfdb87058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5" name="Shape 2805"/>
        <p:cNvGrpSpPr/>
        <p:nvPr/>
      </p:nvGrpSpPr>
      <p:grpSpPr>
        <a:xfrm>
          <a:off x="0" y="0"/>
          <a:ext cx="0" cy="0"/>
          <a:chOff x="0" y="0"/>
          <a:chExt cx="0" cy="0"/>
        </a:xfrm>
      </p:grpSpPr>
      <p:sp>
        <p:nvSpPr>
          <p:cNvPr id="2806" name="Google Shape;2806;g7bfdb87058_0_2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7" name="Google Shape;2807;g7bfdb87058_0_2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3" name="Shape 2813"/>
        <p:cNvGrpSpPr/>
        <p:nvPr/>
      </p:nvGrpSpPr>
      <p:grpSpPr>
        <a:xfrm>
          <a:off x="0" y="0"/>
          <a:ext cx="0" cy="0"/>
          <a:chOff x="0" y="0"/>
          <a:chExt cx="0" cy="0"/>
        </a:xfrm>
      </p:grpSpPr>
      <p:sp>
        <p:nvSpPr>
          <p:cNvPr id="2814" name="Google Shape;2814;g7bfdb87058_0_2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5" name="Google Shape;2815;g7bfdb87058_0_2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1" name="Shape 2821"/>
        <p:cNvGrpSpPr/>
        <p:nvPr/>
      </p:nvGrpSpPr>
      <p:grpSpPr>
        <a:xfrm>
          <a:off x="0" y="0"/>
          <a:ext cx="0" cy="0"/>
          <a:chOff x="0" y="0"/>
          <a:chExt cx="0" cy="0"/>
        </a:xfrm>
      </p:grpSpPr>
      <p:sp>
        <p:nvSpPr>
          <p:cNvPr id="2822" name="Google Shape;2822;g7bfdb87058_0_2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3" name="Google Shape;2823;g7bfdb87058_0_2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9" name="Shape 2839"/>
        <p:cNvGrpSpPr/>
        <p:nvPr/>
      </p:nvGrpSpPr>
      <p:grpSpPr>
        <a:xfrm>
          <a:off x="0" y="0"/>
          <a:ext cx="0" cy="0"/>
          <a:chOff x="0" y="0"/>
          <a:chExt cx="0" cy="0"/>
        </a:xfrm>
      </p:grpSpPr>
      <p:sp>
        <p:nvSpPr>
          <p:cNvPr id="2840" name="Google Shape;2840;g7bfdb87058_0_2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1" name="Google Shape;2841;g7bfdb87058_0_2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9" name="Shape 2859"/>
        <p:cNvGrpSpPr/>
        <p:nvPr/>
      </p:nvGrpSpPr>
      <p:grpSpPr>
        <a:xfrm>
          <a:off x="0" y="0"/>
          <a:ext cx="0" cy="0"/>
          <a:chOff x="0" y="0"/>
          <a:chExt cx="0" cy="0"/>
        </a:xfrm>
      </p:grpSpPr>
      <p:sp>
        <p:nvSpPr>
          <p:cNvPr id="2860" name="Google Shape;2860;g7bfdb87058_0_2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1" name="Google Shape;2861;g7bfdb87058_0_2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8" name="Shape 2868"/>
        <p:cNvGrpSpPr/>
        <p:nvPr/>
      </p:nvGrpSpPr>
      <p:grpSpPr>
        <a:xfrm>
          <a:off x="0" y="0"/>
          <a:ext cx="0" cy="0"/>
          <a:chOff x="0" y="0"/>
          <a:chExt cx="0" cy="0"/>
        </a:xfrm>
      </p:grpSpPr>
      <p:sp>
        <p:nvSpPr>
          <p:cNvPr id="2869" name="Google Shape;2869;g7bfdb87058_0_2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0" name="Google Shape;2870;g7bfdb87058_0_2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6" name="Shape 2876"/>
        <p:cNvGrpSpPr/>
        <p:nvPr/>
      </p:nvGrpSpPr>
      <p:grpSpPr>
        <a:xfrm>
          <a:off x="0" y="0"/>
          <a:ext cx="0" cy="0"/>
          <a:chOff x="0" y="0"/>
          <a:chExt cx="0" cy="0"/>
        </a:xfrm>
      </p:grpSpPr>
      <p:sp>
        <p:nvSpPr>
          <p:cNvPr id="2877" name="Google Shape;2877;g7bfdb87058_0_2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8" name="Google Shape;2878;g7bfdb87058_0_2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0" name="Shape 2890"/>
        <p:cNvGrpSpPr/>
        <p:nvPr/>
      </p:nvGrpSpPr>
      <p:grpSpPr>
        <a:xfrm>
          <a:off x="0" y="0"/>
          <a:ext cx="0" cy="0"/>
          <a:chOff x="0" y="0"/>
          <a:chExt cx="0" cy="0"/>
        </a:xfrm>
      </p:grpSpPr>
      <p:sp>
        <p:nvSpPr>
          <p:cNvPr id="2891" name="Google Shape;2891;g7bfdb87058_0_2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2" name="Google Shape;2892;g7bfdb87058_0_2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4" name="Shape 2904"/>
        <p:cNvGrpSpPr/>
        <p:nvPr/>
      </p:nvGrpSpPr>
      <p:grpSpPr>
        <a:xfrm>
          <a:off x="0" y="0"/>
          <a:ext cx="0" cy="0"/>
          <a:chOff x="0" y="0"/>
          <a:chExt cx="0" cy="0"/>
        </a:xfrm>
      </p:grpSpPr>
      <p:sp>
        <p:nvSpPr>
          <p:cNvPr id="2905" name="Google Shape;2905;g7bfdb87058_0_2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6" name="Google Shape;2906;g7bfdb87058_0_2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8" name="Shape 2918"/>
        <p:cNvGrpSpPr/>
        <p:nvPr/>
      </p:nvGrpSpPr>
      <p:grpSpPr>
        <a:xfrm>
          <a:off x="0" y="0"/>
          <a:ext cx="0" cy="0"/>
          <a:chOff x="0" y="0"/>
          <a:chExt cx="0" cy="0"/>
        </a:xfrm>
      </p:grpSpPr>
      <p:sp>
        <p:nvSpPr>
          <p:cNvPr id="2919" name="Google Shape;2919;g7bfdb87058_0_2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0" name="Google Shape;2920;g7bfdb87058_0_2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1c4e07dad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c4e07dad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7bfdb87058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7bfdb87058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8" name="Shape 2938"/>
        <p:cNvGrpSpPr/>
        <p:nvPr/>
      </p:nvGrpSpPr>
      <p:grpSpPr>
        <a:xfrm>
          <a:off x="0" y="0"/>
          <a:ext cx="0" cy="0"/>
          <a:chOff x="0" y="0"/>
          <a:chExt cx="0" cy="0"/>
        </a:xfrm>
      </p:grpSpPr>
      <p:sp>
        <p:nvSpPr>
          <p:cNvPr id="2939" name="Google Shape;2939;g7bfdb87058_0_2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0" name="Google Shape;2940;g7bfdb87058_0_2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6" name="Shape 2946"/>
        <p:cNvGrpSpPr/>
        <p:nvPr/>
      </p:nvGrpSpPr>
      <p:grpSpPr>
        <a:xfrm>
          <a:off x="0" y="0"/>
          <a:ext cx="0" cy="0"/>
          <a:chOff x="0" y="0"/>
          <a:chExt cx="0" cy="0"/>
        </a:xfrm>
      </p:grpSpPr>
      <p:sp>
        <p:nvSpPr>
          <p:cNvPr id="2947" name="Google Shape;2947;g7bfdb87058_0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8" name="Google Shape;2948;g7bfdb87058_0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4" name="Shape 2954"/>
        <p:cNvGrpSpPr/>
        <p:nvPr/>
      </p:nvGrpSpPr>
      <p:grpSpPr>
        <a:xfrm>
          <a:off x="0" y="0"/>
          <a:ext cx="0" cy="0"/>
          <a:chOff x="0" y="0"/>
          <a:chExt cx="0" cy="0"/>
        </a:xfrm>
      </p:grpSpPr>
      <p:sp>
        <p:nvSpPr>
          <p:cNvPr id="2955" name="Google Shape;2955;g7bfdb87058_0_2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6" name="Google Shape;2956;g7bfdb87058_0_2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2" name="Shape 2962"/>
        <p:cNvGrpSpPr/>
        <p:nvPr/>
      </p:nvGrpSpPr>
      <p:grpSpPr>
        <a:xfrm>
          <a:off x="0" y="0"/>
          <a:ext cx="0" cy="0"/>
          <a:chOff x="0" y="0"/>
          <a:chExt cx="0" cy="0"/>
        </a:xfrm>
      </p:grpSpPr>
      <p:sp>
        <p:nvSpPr>
          <p:cNvPr id="2963" name="Google Shape;2963;g7bfdb87058_0_2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4" name="Google Shape;2964;g7bfdb87058_0_2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0" name="Shape 2970"/>
        <p:cNvGrpSpPr/>
        <p:nvPr/>
      </p:nvGrpSpPr>
      <p:grpSpPr>
        <a:xfrm>
          <a:off x="0" y="0"/>
          <a:ext cx="0" cy="0"/>
          <a:chOff x="0" y="0"/>
          <a:chExt cx="0" cy="0"/>
        </a:xfrm>
      </p:grpSpPr>
      <p:sp>
        <p:nvSpPr>
          <p:cNvPr id="2971" name="Google Shape;2971;g7bfdb87058_0_2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2" name="Google Shape;2972;g7bfdb87058_0_2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7" name="Shape 2977"/>
        <p:cNvGrpSpPr/>
        <p:nvPr/>
      </p:nvGrpSpPr>
      <p:grpSpPr>
        <a:xfrm>
          <a:off x="0" y="0"/>
          <a:ext cx="0" cy="0"/>
          <a:chOff x="0" y="0"/>
          <a:chExt cx="0" cy="0"/>
        </a:xfrm>
      </p:grpSpPr>
      <p:sp>
        <p:nvSpPr>
          <p:cNvPr id="2978" name="Google Shape;2978;g7bfdb87058_0_2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9" name="Google Shape;2979;g7bfdb87058_0_2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5" name="Shape 2985"/>
        <p:cNvGrpSpPr/>
        <p:nvPr/>
      </p:nvGrpSpPr>
      <p:grpSpPr>
        <a:xfrm>
          <a:off x="0" y="0"/>
          <a:ext cx="0" cy="0"/>
          <a:chOff x="0" y="0"/>
          <a:chExt cx="0" cy="0"/>
        </a:xfrm>
      </p:grpSpPr>
      <p:sp>
        <p:nvSpPr>
          <p:cNvPr id="2986" name="Google Shape;2986;g7bfdb87058_0_2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7" name="Google Shape;2987;g7bfdb87058_0_2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3" name="Shape 2993"/>
        <p:cNvGrpSpPr/>
        <p:nvPr/>
      </p:nvGrpSpPr>
      <p:grpSpPr>
        <a:xfrm>
          <a:off x="0" y="0"/>
          <a:ext cx="0" cy="0"/>
          <a:chOff x="0" y="0"/>
          <a:chExt cx="0" cy="0"/>
        </a:xfrm>
      </p:grpSpPr>
      <p:sp>
        <p:nvSpPr>
          <p:cNvPr id="2994" name="Google Shape;2994;g7bfdb87058_0_27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5" name="Google Shape;2995;g7bfdb87058_0_27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1" name="Shape 3001"/>
        <p:cNvGrpSpPr/>
        <p:nvPr/>
      </p:nvGrpSpPr>
      <p:grpSpPr>
        <a:xfrm>
          <a:off x="0" y="0"/>
          <a:ext cx="0" cy="0"/>
          <a:chOff x="0" y="0"/>
          <a:chExt cx="0" cy="0"/>
        </a:xfrm>
      </p:grpSpPr>
      <p:sp>
        <p:nvSpPr>
          <p:cNvPr id="3002" name="Google Shape;3002;g7bfdb87058_0_2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3" name="Google Shape;3003;g7bfdb87058_0_2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9" name="Shape 3009"/>
        <p:cNvGrpSpPr/>
        <p:nvPr/>
      </p:nvGrpSpPr>
      <p:grpSpPr>
        <a:xfrm>
          <a:off x="0" y="0"/>
          <a:ext cx="0" cy="0"/>
          <a:chOff x="0" y="0"/>
          <a:chExt cx="0" cy="0"/>
        </a:xfrm>
      </p:grpSpPr>
      <p:sp>
        <p:nvSpPr>
          <p:cNvPr id="3010" name="Google Shape;3010;g7bfdb87058_0_2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1" name="Google Shape;3011;g7bfdb87058_0_2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7bfdb87058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7bfdb87058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5" name="Shape 3035"/>
        <p:cNvGrpSpPr/>
        <p:nvPr/>
      </p:nvGrpSpPr>
      <p:grpSpPr>
        <a:xfrm>
          <a:off x="0" y="0"/>
          <a:ext cx="0" cy="0"/>
          <a:chOff x="0" y="0"/>
          <a:chExt cx="0" cy="0"/>
        </a:xfrm>
      </p:grpSpPr>
      <p:sp>
        <p:nvSpPr>
          <p:cNvPr id="3036" name="Google Shape;3036;g7bfdb87058_0_2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7" name="Google Shape;3037;g7bfdb87058_0_2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9" name="Shape 3049"/>
        <p:cNvGrpSpPr/>
        <p:nvPr/>
      </p:nvGrpSpPr>
      <p:grpSpPr>
        <a:xfrm>
          <a:off x="0" y="0"/>
          <a:ext cx="0" cy="0"/>
          <a:chOff x="0" y="0"/>
          <a:chExt cx="0" cy="0"/>
        </a:xfrm>
      </p:grpSpPr>
      <p:sp>
        <p:nvSpPr>
          <p:cNvPr id="3050" name="Google Shape;3050;g7bfdb87058_0_2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1" name="Google Shape;3051;g7bfdb87058_0_2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4" name="Shape 3064"/>
        <p:cNvGrpSpPr/>
        <p:nvPr/>
      </p:nvGrpSpPr>
      <p:grpSpPr>
        <a:xfrm>
          <a:off x="0" y="0"/>
          <a:ext cx="0" cy="0"/>
          <a:chOff x="0" y="0"/>
          <a:chExt cx="0" cy="0"/>
        </a:xfrm>
      </p:grpSpPr>
      <p:sp>
        <p:nvSpPr>
          <p:cNvPr id="3065" name="Google Shape;3065;g7bfdb87058_0_2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6" name="Google Shape;3066;g7bfdb87058_0_2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9" name="Shape 3079"/>
        <p:cNvGrpSpPr/>
        <p:nvPr/>
      </p:nvGrpSpPr>
      <p:grpSpPr>
        <a:xfrm>
          <a:off x="0" y="0"/>
          <a:ext cx="0" cy="0"/>
          <a:chOff x="0" y="0"/>
          <a:chExt cx="0" cy="0"/>
        </a:xfrm>
      </p:grpSpPr>
      <p:sp>
        <p:nvSpPr>
          <p:cNvPr id="3080" name="Google Shape;3080;g7bfdb87058_0_2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1" name="Google Shape;3081;g7bfdb87058_0_2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5" name="Shape 3095"/>
        <p:cNvGrpSpPr/>
        <p:nvPr/>
      </p:nvGrpSpPr>
      <p:grpSpPr>
        <a:xfrm>
          <a:off x="0" y="0"/>
          <a:ext cx="0" cy="0"/>
          <a:chOff x="0" y="0"/>
          <a:chExt cx="0" cy="0"/>
        </a:xfrm>
      </p:grpSpPr>
      <p:sp>
        <p:nvSpPr>
          <p:cNvPr id="3096" name="Google Shape;3096;g7bfdb87058_0_28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7" name="Google Shape;3097;g7bfdb87058_0_28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4" name="Shape 3104"/>
        <p:cNvGrpSpPr/>
        <p:nvPr/>
      </p:nvGrpSpPr>
      <p:grpSpPr>
        <a:xfrm>
          <a:off x="0" y="0"/>
          <a:ext cx="0" cy="0"/>
          <a:chOff x="0" y="0"/>
          <a:chExt cx="0" cy="0"/>
        </a:xfrm>
      </p:grpSpPr>
      <p:sp>
        <p:nvSpPr>
          <p:cNvPr id="3105" name="Google Shape;3105;g7bfdb87058_0_2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6" name="Google Shape;3106;g7bfdb87058_0_2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5" name="Shape 3125"/>
        <p:cNvGrpSpPr/>
        <p:nvPr/>
      </p:nvGrpSpPr>
      <p:grpSpPr>
        <a:xfrm>
          <a:off x="0" y="0"/>
          <a:ext cx="0" cy="0"/>
          <a:chOff x="0" y="0"/>
          <a:chExt cx="0" cy="0"/>
        </a:xfrm>
      </p:grpSpPr>
      <p:sp>
        <p:nvSpPr>
          <p:cNvPr id="3126" name="Google Shape;3126;g7bfdb87058_0_2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7" name="Google Shape;3127;g7bfdb87058_0_2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0" name="Shape 3150"/>
        <p:cNvGrpSpPr/>
        <p:nvPr/>
      </p:nvGrpSpPr>
      <p:grpSpPr>
        <a:xfrm>
          <a:off x="0" y="0"/>
          <a:ext cx="0" cy="0"/>
          <a:chOff x="0" y="0"/>
          <a:chExt cx="0" cy="0"/>
        </a:xfrm>
      </p:grpSpPr>
      <p:sp>
        <p:nvSpPr>
          <p:cNvPr id="3151" name="Google Shape;3151;g7bfdb87058_0_2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2" name="Google Shape;3152;g7bfdb87058_0_2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5" name="Shape 3165"/>
        <p:cNvGrpSpPr/>
        <p:nvPr/>
      </p:nvGrpSpPr>
      <p:grpSpPr>
        <a:xfrm>
          <a:off x="0" y="0"/>
          <a:ext cx="0" cy="0"/>
          <a:chOff x="0" y="0"/>
          <a:chExt cx="0" cy="0"/>
        </a:xfrm>
      </p:grpSpPr>
      <p:sp>
        <p:nvSpPr>
          <p:cNvPr id="3166" name="Google Shape;3166;g7bfdb87058_0_29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7" name="Google Shape;3167;g7bfdb87058_0_29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6" name="Shape 3186"/>
        <p:cNvGrpSpPr/>
        <p:nvPr/>
      </p:nvGrpSpPr>
      <p:grpSpPr>
        <a:xfrm>
          <a:off x="0" y="0"/>
          <a:ext cx="0" cy="0"/>
          <a:chOff x="0" y="0"/>
          <a:chExt cx="0" cy="0"/>
        </a:xfrm>
      </p:grpSpPr>
      <p:sp>
        <p:nvSpPr>
          <p:cNvPr id="3187" name="Google Shape;3187;g7bfdb87058_0_2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8" name="Google Shape;3188;g7bfdb87058_0_2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bfdb8705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bfdb8705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6" name="Shape 3206"/>
        <p:cNvGrpSpPr/>
        <p:nvPr/>
      </p:nvGrpSpPr>
      <p:grpSpPr>
        <a:xfrm>
          <a:off x="0" y="0"/>
          <a:ext cx="0" cy="0"/>
          <a:chOff x="0" y="0"/>
          <a:chExt cx="0" cy="0"/>
        </a:xfrm>
      </p:grpSpPr>
      <p:sp>
        <p:nvSpPr>
          <p:cNvPr id="3207" name="Google Shape;3207;g7bfdb87058_0_2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8" name="Google Shape;3208;g7bfdb87058_0_2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7" name="Shape 3247"/>
        <p:cNvGrpSpPr/>
        <p:nvPr/>
      </p:nvGrpSpPr>
      <p:grpSpPr>
        <a:xfrm>
          <a:off x="0" y="0"/>
          <a:ext cx="0" cy="0"/>
          <a:chOff x="0" y="0"/>
          <a:chExt cx="0" cy="0"/>
        </a:xfrm>
      </p:grpSpPr>
      <p:sp>
        <p:nvSpPr>
          <p:cNvPr id="3248" name="Google Shape;3248;g7bfdb87058_0_30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9" name="Google Shape;3249;g7bfdb87058_0_30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3" name="Shape 3293"/>
        <p:cNvGrpSpPr/>
        <p:nvPr/>
      </p:nvGrpSpPr>
      <p:grpSpPr>
        <a:xfrm>
          <a:off x="0" y="0"/>
          <a:ext cx="0" cy="0"/>
          <a:chOff x="0" y="0"/>
          <a:chExt cx="0" cy="0"/>
        </a:xfrm>
      </p:grpSpPr>
      <p:sp>
        <p:nvSpPr>
          <p:cNvPr id="3294" name="Google Shape;3294;g7bfdb87058_0_3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5" name="Google Shape;3295;g7bfdb87058_0_3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8" name="Shape 3338"/>
        <p:cNvGrpSpPr/>
        <p:nvPr/>
      </p:nvGrpSpPr>
      <p:grpSpPr>
        <a:xfrm>
          <a:off x="0" y="0"/>
          <a:ext cx="0" cy="0"/>
          <a:chOff x="0" y="0"/>
          <a:chExt cx="0" cy="0"/>
        </a:xfrm>
      </p:grpSpPr>
      <p:sp>
        <p:nvSpPr>
          <p:cNvPr id="3339" name="Google Shape;3339;g7bfdb87058_0_3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0" name="Google Shape;3340;g7bfdb87058_0_3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5" name="Shape 3385"/>
        <p:cNvGrpSpPr/>
        <p:nvPr/>
      </p:nvGrpSpPr>
      <p:grpSpPr>
        <a:xfrm>
          <a:off x="0" y="0"/>
          <a:ext cx="0" cy="0"/>
          <a:chOff x="0" y="0"/>
          <a:chExt cx="0" cy="0"/>
        </a:xfrm>
      </p:grpSpPr>
      <p:sp>
        <p:nvSpPr>
          <p:cNvPr id="3386" name="Google Shape;3386;g7bfdb87058_0_3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7" name="Google Shape;3387;g7bfdb87058_0_3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4" name="Shape 3434"/>
        <p:cNvGrpSpPr/>
        <p:nvPr/>
      </p:nvGrpSpPr>
      <p:grpSpPr>
        <a:xfrm>
          <a:off x="0" y="0"/>
          <a:ext cx="0" cy="0"/>
          <a:chOff x="0" y="0"/>
          <a:chExt cx="0" cy="0"/>
        </a:xfrm>
      </p:grpSpPr>
      <p:sp>
        <p:nvSpPr>
          <p:cNvPr id="3435" name="Google Shape;3435;g7bfdb87058_0_3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6" name="Google Shape;3436;g7bfdb87058_0_3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5" name="Shape 3485"/>
        <p:cNvGrpSpPr/>
        <p:nvPr/>
      </p:nvGrpSpPr>
      <p:grpSpPr>
        <a:xfrm>
          <a:off x="0" y="0"/>
          <a:ext cx="0" cy="0"/>
          <a:chOff x="0" y="0"/>
          <a:chExt cx="0" cy="0"/>
        </a:xfrm>
      </p:grpSpPr>
      <p:sp>
        <p:nvSpPr>
          <p:cNvPr id="3486" name="Google Shape;3486;g7bfdb87058_0_3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7" name="Google Shape;3487;g7bfdb87058_0_3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1" name="Shape 3531"/>
        <p:cNvGrpSpPr/>
        <p:nvPr/>
      </p:nvGrpSpPr>
      <p:grpSpPr>
        <a:xfrm>
          <a:off x="0" y="0"/>
          <a:ext cx="0" cy="0"/>
          <a:chOff x="0" y="0"/>
          <a:chExt cx="0" cy="0"/>
        </a:xfrm>
      </p:grpSpPr>
      <p:sp>
        <p:nvSpPr>
          <p:cNvPr id="3532" name="Google Shape;3532;g7bfdb87058_0_3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3" name="Google Shape;3533;g7bfdb87058_0_3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3" name="Shape 3583"/>
        <p:cNvGrpSpPr/>
        <p:nvPr/>
      </p:nvGrpSpPr>
      <p:grpSpPr>
        <a:xfrm>
          <a:off x="0" y="0"/>
          <a:ext cx="0" cy="0"/>
          <a:chOff x="0" y="0"/>
          <a:chExt cx="0" cy="0"/>
        </a:xfrm>
      </p:grpSpPr>
      <p:sp>
        <p:nvSpPr>
          <p:cNvPr id="3584" name="Google Shape;3584;g7bfdb87058_0_3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5" name="Google Shape;3585;g7bfdb87058_0_3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9" name="Shape 3629"/>
        <p:cNvGrpSpPr/>
        <p:nvPr/>
      </p:nvGrpSpPr>
      <p:grpSpPr>
        <a:xfrm>
          <a:off x="0" y="0"/>
          <a:ext cx="0" cy="0"/>
          <a:chOff x="0" y="0"/>
          <a:chExt cx="0" cy="0"/>
        </a:xfrm>
      </p:grpSpPr>
      <p:sp>
        <p:nvSpPr>
          <p:cNvPr id="3630" name="Google Shape;3630;g7bfdb87058_0_3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1" name="Google Shape;3631;g7bfdb87058_0_3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7bfdb87058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bfdb87058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7" name="Shape 3637"/>
        <p:cNvGrpSpPr/>
        <p:nvPr/>
      </p:nvGrpSpPr>
      <p:grpSpPr>
        <a:xfrm>
          <a:off x="0" y="0"/>
          <a:ext cx="0" cy="0"/>
          <a:chOff x="0" y="0"/>
          <a:chExt cx="0" cy="0"/>
        </a:xfrm>
      </p:grpSpPr>
      <p:sp>
        <p:nvSpPr>
          <p:cNvPr id="3638" name="Google Shape;3638;g7bfdb87058_0_3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9" name="Google Shape;3639;g7bfdb87058_0_3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4" name="Shape 3644"/>
        <p:cNvGrpSpPr/>
        <p:nvPr/>
      </p:nvGrpSpPr>
      <p:grpSpPr>
        <a:xfrm>
          <a:off x="0" y="0"/>
          <a:ext cx="0" cy="0"/>
          <a:chOff x="0" y="0"/>
          <a:chExt cx="0" cy="0"/>
        </a:xfrm>
      </p:grpSpPr>
      <p:sp>
        <p:nvSpPr>
          <p:cNvPr id="3645" name="Google Shape;3645;g7bfdb87058_0_33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6" name="Google Shape;3646;g7bfdb87058_0_33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2" name="Shape 3652"/>
        <p:cNvGrpSpPr/>
        <p:nvPr/>
      </p:nvGrpSpPr>
      <p:grpSpPr>
        <a:xfrm>
          <a:off x="0" y="0"/>
          <a:ext cx="0" cy="0"/>
          <a:chOff x="0" y="0"/>
          <a:chExt cx="0" cy="0"/>
        </a:xfrm>
      </p:grpSpPr>
      <p:sp>
        <p:nvSpPr>
          <p:cNvPr id="3653" name="Google Shape;3653;g7bfdb87058_0_3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4" name="Google Shape;3654;g7bfdb87058_0_3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1" name="Shape 3661"/>
        <p:cNvGrpSpPr/>
        <p:nvPr/>
      </p:nvGrpSpPr>
      <p:grpSpPr>
        <a:xfrm>
          <a:off x="0" y="0"/>
          <a:ext cx="0" cy="0"/>
          <a:chOff x="0" y="0"/>
          <a:chExt cx="0" cy="0"/>
        </a:xfrm>
      </p:grpSpPr>
      <p:sp>
        <p:nvSpPr>
          <p:cNvPr id="3662" name="Google Shape;3662;g7bfdb87058_0_3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3" name="Google Shape;3663;g7bfdb87058_0_3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0" name="Shape 3670"/>
        <p:cNvGrpSpPr/>
        <p:nvPr/>
      </p:nvGrpSpPr>
      <p:grpSpPr>
        <a:xfrm>
          <a:off x="0" y="0"/>
          <a:ext cx="0" cy="0"/>
          <a:chOff x="0" y="0"/>
          <a:chExt cx="0" cy="0"/>
        </a:xfrm>
      </p:grpSpPr>
      <p:sp>
        <p:nvSpPr>
          <p:cNvPr id="3671" name="Google Shape;3671;g7bfdb87058_0_3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2" name="Google Shape;3672;g7bfdb87058_0_3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1" name="Shape 3681"/>
        <p:cNvGrpSpPr/>
        <p:nvPr/>
      </p:nvGrpSpPr>
      <p:grpSpPr>
        <a:xfrm>
          <a:off x="0" y="0"/>
          <a:ext cx="0" cy="0"/>
          <a:chOff x="0" y="0"/>
          <a:chExt cx="0" cy="0"/>
        </a:xfrm>
      </p:grpSpPr>
      <p:sp>
        <p:nvSpPr>
          <p:cNvPr id="3682" name="Google Shape;3682;g7bfdb87058_0_3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3" name="Google Shape;3683;g7bfdb87058_0_3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9" name="Shape 3689"/>
        <p:cNvGrpSpPr/>
        <p:nvPr/>
      </p:nvGrpSpPr>
      <p:grpSpPr>
        <a:xfrm>
          <a:off x="0" y="0"/>
          <a:ext cx="0" cy="0"/>
          <a:chOff x="0" y="0"/>
          <a:chExt cx="0" cy="0"/>
        </a:xfrm>
      </p:grpSpPr>
      <p:sp>
        <p:nvSpPr>
          <p:cNvPr id="3690" name="Google Shape;3690;g7bfdb87058_0_3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1" name="Google Shape;3691;g7bfdb87058_0_3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8" name="Shape 3698"/>
        <p:cNvGrpSpPr/>
        <p:nvPr/>
      </p:nvGrpSpPr>
      <p:grpSpPr>
        <a:xfrm>
          <a:off x="0" y="0"/>
          <a:ext cx="0" cy="0"/>
          <a:chOff x="0" y="0"/>
          <a:chExt cx="0" cy="0"/>
        </a:xfrm>
      </p:grpSpPr>
      <p:sp>
        <p:nvSpPr>
          <p:cNvPr id="3699" name="Google Shape;3699;g7bfdb87058_0_3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0" name="Google Shape;3700;g7bfdb87058_0_3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7" name="Shape 3707"/>
        <p:cNvGrpSpPr/>
        <p:nvPr/>
      </p:nvGrpSpPr>
      <p:grpSpPr>
        <a:xfrm>
          <a:off x="0" y="0"/>
          <a:ext cx="0" cy="0"/>
          <a:chOff x="0" y="0"/>
          <a:chExt cx="0" cy="0"/>
        </a:xfrm>
      </p:grpSpPr>
      <p:sp>
        <p:nvSpPr>
          <p:cNvPr id="3708" name="Google Shape;3708;g7bfdb87058_0_3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9" name="Google Shape;3709;g7bfdb87058_0_3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5" name="Shape 3715"/>
        <p:cNvGrpSpPr/>
        <p:nvPr/>
      </p:nvGrpSpPr>
      <p:grpSpPr>
        <a:xfrm>
          <a:off x="0" y="0"/>
          <a:ext cx="0" cy="0"/>
          <a:chOff x="0" y="0"/>
          <a:chExt cx="0" cy="0"/>
        </a:xfrm>
      </p:grpSpPr>
      <p:sp>
        <p:nvSpPr>
          <p:cNvPr id="3716" name="Google Shape;3716;g7bfdb87058_0_3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7" name="Google Shape;3717;g7bfdb87058_0_3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7bfdb8705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bfdb8705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6" name="Shape 3726"/>
        <p:cNvGrpSpPr/>
        <p:nvPr/>
      </p:nvGrpSpPr>
      <p:grpSpPr>
        <a:xfrm>
          <a:off x="0" y="0"/>
          <a:ext cx="0" cy="0"/>
          <a:chOff x="0" y="0"/>
          <a:chExt cx="0" cy="0"/>
        </a:xfrm>
      </p:grpSpPr>
      <p:sp>
        <p:nvSpPr>
          <p:cNvPr id="3727" name="Google Shape;3727;g7bfdb87058_0_3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8" name="Google Shape;3728;g7bfdb87058_0_3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4" name="Shape 3734"/>
        <p:cNvGrpSpPr/>
        <p:nvPr/>
      </p:nvGrpSpPr>
      <p:grpSpPr>
        <a:xfrm>
          <a:off x="0" y="0"/>
          <a:ext cx="0" cy="0"/>
          <a:chOff x="0" y="0"/>
          <a:chExt cx="0" cy="0"/>
        </a:xfrm>
      </p:grpSpPr>
      <p:sp>
        <p:nvSpPr>
          <p:cNvPr id="3735" name="Google Shape;3735;g7bfdb87058_0_3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6" name="Google Shape;3736;g7bfdb87058_0_3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5" name="Shape 3745"/>
        <p:cNvGrpSpPr/>
        <p:nvPr/>
      </p:nvGrpSpPr>
      <p:grpSpPr>
        <a:xfrm>
          <a:off x="0" y="0"/>
          <a:ext cx="0" cy="0"/>
          <a:chOff x="0" y="0"/>
          <a:chExt cx="0" cy="0"/>
        </a:xfrm>
      </p:grpSpPr>
      <p:sp>
        <p:nvSpPr>
          <p:cNvPr id="3746" name="Google Shape;3746;g7bfdb87058_0_3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7" name="Google Shape;3747;g7bfdb87058_0_3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4" name="Shape 3754"/>
        <p:cNvGrpSpPr/>
        <p:nvPr/>
      </p:nvGrpSpPr>
      <p:grpSpPr>
        <a:xfrm>
          <a:off x="0" y="0"/>
          <a:ext cx="0" cy="0"/>
          <a:chOff x="0" y="0"/>
          <a:chExt cx="0" cy="0"/>
        </a:xfrm>
      </p:grpSpPr>
      <p:sp>
        <p:nvSpPr>
          <p:cNvPr id="3755" name="Google Shape;3755;g7bfdb87058_0_3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6" name="Google Shape;3756;g7bfdb87058_0_3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3" name="Shape 3763"/>
        <p:cNvGrpSpPr/>
        <p:nvPr/>
      </p:nvGrpSpPr>
      <p:grpSpPr>
        <a:xfrm>
          <a:off x="0" y="0"/>
          <a:ext cx="0" cy="0"/>
          <a:chOff x="0" y="0"/>
          <a:chExt cx="0" cy="0"/>
        </a:xfrm>
      </p:grpSpPr>
      <p:sp>
        <p:nvSpPr>
          <p:cNvPr id="3764" name="Google Shape;3764;g7bfdb87058_0_3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5" name="Google Shape;3765;g7bfdb87058_0_3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3" name="Shape 3773"/>
        <p:cNvGrpSpPr/>
        <p:nvPr/>
      </p:nvGrpSpPr>
      <p:grpSpPr>
        <a:xfrm>
          <a:off x="0" y="0"/>
          <a:ext cx="0" cy="0"/>
          <a:chOff x="0" y="0"/>
          <a:chExt cx="0" cy="0"/>
        </a:xfrm>
      </p:grpSpPr>
      <p:sp>
        <p:nvSpPr>
          <p:cNvPr id="3774" name="Google Shape;3774;g7bfdb87058_0_3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5" name="Google Shape;3775;g7bfdb87058_0_3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4" name="Shape 3784"/>
        <p:cNvGrpSpPr/>
        <p:nvPr/>
      </p:nvGrpSpPr>
      <p:grpSpPr>
        <a:xfrm>
          <a:off x="0" y="0"/>
          <a:ext cx="0" cy="0"/>
          <a:chOff x="0" y="0"/>
          <a:chExt cx="0" cy="0"/>
        </a:xfrm>
      </p:grpSpPr>
      <p:sp>
        <p:nvSpPr>
          <p:cNvPr id="3785" name="Google Shape;3785;g7bfdb87058_0_3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6" name="Google Shape;3786;g7bfdb87058_0_3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6" name="Shape 3796"/>
        <p:cNvGrpSpPr/>
        <p:nvPr/>
      </p:nvGrpSpPr>
      <p:grpSpPr>
        <a:xfrm>
          <a:off x="0" y="0"/>
          <a:ext cx="0" cy="0"/>
          <a:chOff x="0" y="0"/>
          <a:chExt cx="0" cy="0"/>
        </a:xfrm>
      </p:grpSpPr>
      <p:sp>
        <p:nvSpPr>
          <p:cNvPr id="3797" name="Google Shape;3797;g7bfdb87058_0_3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8" name="Google Shape;3798;g7bfdb87058_0_3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9" name="Shape 3809"/>
        <p:cNvGrpSpPr/>
        <p:nvPr/>
      </p:nvGrpSpPr>
      <p:grpSpPr>
        <a:xfrm>
          <a:off x="0" y="0"/>
          <a:ext cx="0" cy="0"/>
          <a:chOff x="0" y="0"/>
          <a:chExt cx="0" cy="0"/>
        </a:xfrm>
      </p:grpSpPr>
      <p:sp>
        <p:nvSpPr>
          <p:cNvPr id="3810" name="Google Shape;3810;g7bfdb87058_0_3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1" name="Google Shape;3811;g7bfdb87058_0_3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7" name="Shape 3817"/>
        <p:cNvGrpSpPr/>
        <p:nvPr/>
      </p:nvGrpSpPr>
      <p:grpSpPr>
        <a:xfrm>
          <a:off x="0" y="0"/>
          <a:ext cx="0" cy="0"/>
          <a:chOff x="0" y="0"/>
          <a:chExt cx="0" cy="0"/>
        </a:xfrm>
      </p:grpSpPr>
      <p:sp>
        <p:nvSpPr>
          <p:cNvPr id="3818" name="Google Shape;3818;g567a20a72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9" name="Google Shape;3819;g567a20a72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7bfdb87058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7bfdb87058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5" name="Shape 3825"/>
        <p:cNvGrpSpPr/>
        <p:nvPr/>
      </p:nvGrpSpPr>
      <p:grpSpPr>
        <a:xfrm>
          <a:off x="0" y="0"/>
          <a:ext cx="0" cy="0"/>
          <a:chOff x="0" y="0"/>
          <a:chExt cx="0" cy="0"/>
        </a:xfrm>
      </p:grpSpPr>
      <p:sp>
        <p:nvSpPr>
          <p:cNvPr id="3826" name="Google Shape;3826;g567a20a72a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7" name="Google Shape;3827;g567a20a72a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3" name="Shape 3833"/>
        <p:cNvGrpSpPr/>
        <p:nvPr/>
      </p:nvGrpSpPr>
      <p:grpSpPr>
        <a:xfrm>
          <a:off x="0" y="0"/>
          <a:ext cx="0" cy="0"/>
          <a:chOff x="0" y="0"/>
          <a:chExt cx="0" cy="0"/>
        </a:xfrm>
      </p:grpSpPr>
      <p:sp>
        <p:nvSpPr>
          <p:cNvPr id="3834" name="Google Shape;3834;g56beba78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5" name="Google Shape;3835;g56beba78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1" name="Shape 3841"/>
        <p:cNvGrpSpPr/>
        <p:nvPr/>
      </p:nvGrpSpPr>
      <p:grpSpPr>
        <a:xfrm>
          <a:off x="0" y="0"/>
          <a:ext cx="0" cy="0"/>
          <a:chOff x="0" y="0"/>
          <a:chExt cx="0" cy="0"/>
        </a:xfrm>
      </p:grpSpPr>
      <p:sp>
        <p:nvSpPr>
          <p:cNvPr id="3842" name="Google Shape;3842;g56beba78b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3" name="Google Shape;3843;g56beba78b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7bfdb87058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7bfdb87058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7bfdb87058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7bfdb87058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7bfdb8705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bfdb8705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7bfdb8705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7bfdb8705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g567a20a7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567a20a7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7bfdb87058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7bfdb87058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7bfdb87058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7bfdb87058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 name="Shape 449"/>
        <p:cNvGrpSpPr/>
        <p:nvPr/>
      </p:nvGrpSpPr>
      <p:grpSpPr>
        <a:xfrm>
          <a:off x="0" y="0"/>
          <a:ext cx="0" cy="0"/>
          <a:chOff x="0" y="0"/>
          <a:chExt cx="0" cy="0"/>
        </a:xfrm>
      </p:grpSpPr>
      <p:sp>
        <p:nvSpPr>
          <p:cNvPr id="450" name="Google Shape;450;g7bfdb87058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7bfdb87058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7bfdb87058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7bfdb87058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7bfdb87058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7bfdb87058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7bfdb87058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7bfdb87058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Google Shape;499;g7bfdb87058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7bfdb87058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7bfdb87058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7bfdb87058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7bfdb87058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7bfdb87058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2" name="Shape 522"/>
        <p:cNvGrpSpPr/>
        <p:nvPr/>
      </p:nvGrpSpPr>
      <p:grpSpPr>
        <a:xfrm>
          <a:off x="0" y="0"/>
          <a:ext cx="0" cy="0"/>
          <a:chOff x="0" y="0"/>
          <a:chExt cx="0" cy="0"/>
        </a:xfrm>
      </p:grpSpPr>
      <p:sp>
        <p:nvSpPr>
          <p:cNvPr id="523" name="Google Shape;523;g7bfdb87058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7bfdb87058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67a20a72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67a20a72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7bfdb87058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7bfdb87058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Google Shape;587;g7bfdb87058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7bfdb87058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7bfdb87058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7bfdb87058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7bfdb87058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7bfdb87058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7bfdb87058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7bfdb87058_0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7" name="Shape 717"/>
        <p:cNvGrpSpPr/>
        <p:nvPr/>
      </p:nvGrpSpPr>
      <p:grpSpPr>
        <a:xfrm>
          <a:off x="0" y="0"/>
          <a:ext cx="0" cy="0"/>
          <a:chOff x="0" y="0"/>
          <a:chExt cx="0" cy="0"/>
        </a:xfrm>
      </p:grpSpPr>
      <p:sp>
        <p:nvSpPr>
          <p:cNvPr id="718" name="Google Shape;718;g7bfdb87058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7bfdb87058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g7bfdb87058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7bfdb87058_0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g7bfdb87058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7bfdb87058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7bfdb87058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7bfdb87058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7bfdb87058_0_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7bfdb87058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67a20a72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67a20a72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7bfdb87058_0_6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7bfdb87058_0_6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g7bfdb87058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7bfdb87058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7bfdb87058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7bfdb87058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7bfdb87058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7bfdb87058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0" name="Shape 840"/>
        <p:cNvGrpSpPr/>
        <p:nvPr/>
      </p:nvGrpSpPr>
      <p:grpSpPr>
        <a:xfrm>
          <a:off x="0" y="0"/>
          <a:ext cx="0" cy="0"/>
          <a:chOff x="0" y="0"/>
          <a:chExt cx="0" cy="0"/>
        </a:xfrm>
      </p:grpSpPr>
      <p:sp>
        <p:nvSpPr>
          <p:cNvPr id="841" name="Google Shape;841;g7bfdb87058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7bfdb87058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g7bfdb87058_0_7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7bfdb87058_0_7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g7bfdb87058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7bfdb87058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g7bfdb87058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7bfdb87058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7bfdb87058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7bfdb87058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0" name="Shape 880"/>
        <p:cNvGrpSpPr/>
        <p:nvPr/>
      </p:nvGrpSpPr>
      <p:grpSpPr>
        <a:xfrm>
          <a:off x="0" y="0"/>
          <a:ext cx="0" cy="0"/>
          <a:chOff x="0" y="0"/>
          <a:chExt cx="0" cy="0"/>
        </a:xfrm>
      </p:grpSpPr>
      <p:sp>
        <p:nvSpPr>
          <p:cNvPr id="881" name="Google Shape;881;g7bfdb87058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7bfdb87058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bfdb870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bfdb870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1" name="Shape 901"/>
        <p:cNvGrpSpPr/>
        <p:nvPr/>
      </p:nvGrpSpPr>
      <p:grpSpPr>
        <a:xfrm>
          <a:off x="0" y="0"/>
          <a:ext cx="0" cy="0"/>
          <a:chOff x="0" y="0"/>
          <a:chExt cx="0" cy="0"/>
        </a:xfrm>
      </p:grpSpPr>
      <p:sp>
        <p:nvSpPr>
          <p:cNvPr id="902" name="Google Shape;902;g7bfdb87058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7bfdb87058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2" name="Shape 922"/>
        <p:cNvGrpSpPr/>
        <p:nvPr/>
      </p:nvGrpSpPr>
      <p:grpSpPr>
        <a:xfrm>
          <a:off x="0" y="0"/>
          <a:ext cx="0" cy="0"/>
          <a:chOff x="0" y="0"/>
          <a:chExt cx="0" cy="0"/>
        </a:xfrm>
      </p:grpSpPr>
      <p:sp>
        <p:nvSpPr>
          <p:cNvPr id="923" name="Google Shape;923;g7bfdb87058_0_7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7bfdb87058_0_7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0" name="Shape 930"/>
        <p:cNvGrpSpPr/>
        <p:nvPr/>
      </p:nvGrpSpPr>
      <p:grpSpPr>
        <a:xfrm>
          <a:off x="0" y="0"/>
          <a:ext cx="0" cy="0"/>
          <a:chOff x="0" y="0"/>
          <a:chExt cx="0" cy="0"/>
        </a:xfrm>
      </p:grpSpPr>
      <p:sp>
        <p:nvSpPr>
          <p:cNvPr id="931" name="Google Shape;931;g7bfdb87058_0_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7bfdb87058_0_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7bfdb87058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7bfdb87058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2" name="Shape 962"/>
        <p:cNvGrpSpPr/>
        <p:nvPr/>
      </p:nvGrpSpPr>
      <p:grpSpPr>
        <a:xfrm>
          <a:off x="0" y="0"/>
          <a:ext cx="0" cy="0"/>
          <a:chOff x="0" y="0"/>
          <a:chExt cx="0" cy="0"/>
        </a:xfrm>
      </p:grpSpPr>
      <p:sp>
        <p:nvSpPr>
          <p:cNvPr id="963" name="Google Shape;963;g7bfdb87058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7bfdb87058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8" name="Shape 978"/>
        <p:cNvGrpSpPr/>
        <p:nvPr/>
      </p:nvGrpSpPr>
      <p:grpSpPr>
        <a:xfrm>
          <a:off x="0" y="0"/>
          <a:ext cx="0" cy="0"/>
          <a:chOff x="0" y="0"/>
          <a:chExt cx="0" cy="0"/>
        </a:xfrm>
      </p:grpSpPr>
      <p:sp>
        <p:nvSpPr>
          <p:cNvPr id="979" name="Google Shape;979;g7bfdb87058_0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7bfdb87058_0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g7bfdb87058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7bfdb87058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g7bfdb87058_0_8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7bfdb87058_0_8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g7bfdb87058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7bfdb87058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6" name="Shape 1046"/>
        <p:cNvGrpSpPr/>
        <p:nvPr/>
      </p:nvGrpSpPr>
      <p:grpSpPr>
        <a:xfrm>
          <a:off x="0" y="0"/>
          <a:ext cx="0" cy="0"/>
          <a:chOff x="0" y="0"/>
          <a:chExt cx="0" cy="0"/>
        </a:xfrm>
      </p:grpSpPr>
      <p:sp>
        <p:nvSpPr>
          <p:cNvPr id="1047" name="Google Shape;1047;g7bfdb87058_0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7bfdb87058_0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bfdb8705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bfdb8705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7bfdb87058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7bfdb87058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7bfdb87058_0_9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7bfdb87058_0_9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7" name="Shape 1097"/>
        <p:cNvGrpSpPr/>
        <p:nvPr/>
      </p:nvGrpSpPr>
      <p:grpSpPr>
        <a:xfrm>
          <a:off x="0" y="0"/>
          <a:ext cx="0" cy="0"/>
          <a:chOff x="0" y="0"/>
          <a:chExt cx="0" cy="0"/>
        </a:xfrm>
      </p:grpSpPr>
      <p:sp>
        <p:nvSpPr>
          <p:cNvPr id="1098" name="Google Shape;1098;g7bfdb87058_0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9" name="Google Shape;1099;g7bfdb87058_0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g7bfdb87058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7bfdb87058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1" name="Shape 1131"/>
        <p:cNvGrpSpPr/>
        <p:nvPr/>
      </p:nvGrpSpPr>
      <p:grpSpPr>
        <a:xfrm>
          <a:off x="0" y="0"/>
          <a:ext cx="0" cy="0"/>
          <a:chOff x="0" y="0"/>
          <a:chExt cx="0" cy="0"/>
        </a:xfrm>
      </p:grpSpPr>
      <p:sp>
        <p:nvSpPr>
          <p:cNvPr id="1132" name="Google Shape;1132;g7bfdb87058_0_9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7bfdb87058_0_9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Google Shape;1146;g7bfdb87058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7bfdb87058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3" name="Shape 1153"/>
        <p:cNvGrpSpPr/>
        <p:nvPr/>
      </p:nvGrpSpPr>
      <p:grpSpPr>
        <a:xfrm>
          <a:off x="0" y="0"/>
          <a:ext cx="0" cy="0"/>
          <a:chOff x="0" y="0"/>
          <a:chExt cx="0" cy="0"/>
        </a:xfrm>
      </p:grpSpPr>
      <p:sp>
        <p:nvSpPr>
          <p:cNvPr id="1154" name="Google Shape;1154;g7bfdb87058_0_9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7bfdb87058_0_9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1" name="Shape 1161"/>
        <p:cNvGrpSpPr/>
        <p:nvPr/>
      </p:nvGrpSpPr>
      <p:grpSpPr>
        <a:xfrm>
          <a:off x="0" y="0"/>
          <a:ext cx="0" cy="0"/>
          <a:chOff x="0" y="0"/>
          <a:chExt cx="0" cy="0"/>
        </a:xfrm>
      </p:grpSpPr>
      <p:sp>
        <p:nvSpPr>
          <p:cNvPr id="1162" name="Google Shape;1162;g7bfdb87058_0_10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7bfdb87058_0_1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9" name="Shape 1169"/>
        <p:cNvGrpSpPr/>
        <p:nvPr/>
      </p:nvGrpSpPr>
      <p:grpSpPr>
        <a:xfrm>
          <a:off x="0" y="0"/>
          <a:ext cx="0" cy="0"/>
          <a:chOff x="0" y="0"/>
          <a:chExt cx="0" cy="0"/>
        </a:xfrm>
      </p:grpSpPr>
      <p:sp>
        <p:nvSpPr>
          <p:cNvPr id="1170" name="Google Shape;1170;g7bfdb87058_0_10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7bfdb87058_0_10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7" name="Shape 1177"/>
        <p:cNvGrpSpPr/>
        <p:nvPr/>
      </p:nvGrpSpPr>
      <p:grpSpPr>
        <a:xfrm>
          <a:off x="0" y="0"/>
          <a:ext cx="0" cy="0"/>
          <a:chOff x="0" y="0"/>
          <a:chExt cx="0" cy="0"/>
        </a:xfrm>
      </p:grpSpPr>
      <p:sp>
        <p:nvSpPr>
          <p:cNvPr id="1178" name="Google Shape;1178;g7bfdb87058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7bfdb87058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7bfdb8705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7bfdb8705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5" name="Shape 1185"/>
        <p:cNvGrpSpPr/>
        <p:nvPr/>
      </p:nvGrpSpPr>
      <p:grpSpPr>
        <a:xfrm>
          <a:off x="0" y="0"/>
          <a:ext cx="0" cy="0"/>
          <a:chOff x="0" y="0"/>
          <a:chExt cx="0" cy="0"/>
        </a:xfrm>
      </p:grpSpPr>
      <p:sp>
        <p:nvSpPr>
          <p:cNvPr id="1186" name="Google Shape;1186;g7bfdb87058_0_10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7" name="Google Shape;1187;g7bfdb87058_0_10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3" name="Shape 1193"/>
        <p:cNvGrpSpPr/>
        <p:nvPr/>
      </p:nvGrpSpPr>
      <p:grpSpPr>
        <a:xfrm>
          <a:off x="0" y="0"/>
          <a:ext cx="0" cy="0"/>
          <a:chOff x="0" y="0"/>
          <a:chExt cx="0" cy="0"/>
        </a:xfrm>
      </p:grpSpPr>
      <p:sp>
        <p:nvSpPr>
          <p:cNvPr id="1194" name="Google Shape;1194;g7bfdb87058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7bfdb87058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7bfdb87058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7bfdb87058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9" name="Shape 1209"/>
        <p:cNvGrpSpPr/>
        <p:nvPr/>
      </p:nvGrpSpPr>
      <p:grpSpPr>
        <a:xfrm>
          <a:off x="0" y="0"/>
          <a:ext cx="0" cy="0"/>
          <a:chOff x="0" y="0"/>
          <a:chExt cx="0" cy="0"/>
        </a:xfrm>
      </p:grpSpPr>
      <p:sp>
        <p:nvSpPr>
          <p:cNvPr id="1210" name="Google Shape;1210;g7bfdb87058_0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1" name="Google Shape;1211;g7bfdb87058_0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7bfdb87058_0_10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7bfdb87058_0_10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7" name="Shape 1227"/>
        <p:cNvGrpSpPr/>
        <p:nvPr/>
      </p:nvGrpSpPr>
      <p:grpSpPr>
        <a:xfrm>
          <a:off x="0" y="0"/>
          <a:ext cx="0" cy="0"/>
          <a:chOff x="0" y="0"/>
          <a:chExt cx="0" cy="0"/>
        </a:xfrm>
      </p:grpSpPr>
      <p:sp>
        <p:nvSpPr>
          <p:cNvPr id="1228" name="Google Shape;1228;g7bfdb87058_0_1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7bfdb87058_0_1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6" name="Shape 1236"/>
        <p:cNvGrpSpPr/>
        <p:nvPr/>
      </p:nvGrpSpPr>
      <p:grpSpPr>
        <a:xfrm>
          <a:off x="0" y="0"/>
          <a:ext cx="0" cy="0"/>
          <a:chOff x="0" y="0"/>
          <a:chExt cx="0" cy="0"/>
        </a:xfrm>
      </p:grpSpPr>
      <p:sp>
        <p:nvSpPr>
          <p:cNvPr id="1237" name="Google Shape;1237;g7bfdb87058_0_1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7bfdb87058_0_1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5" name="Shape 1245"/>
        <p:cNvGrpSpPr/>
        <p:nvPr/>
      </p:nvGrpSpPr>
      <p:grpSpPr>
        <a:xfrm>
          <a:off x="0" y="0"/>
          <a:ext cx="0" cy="0"/>
          <a:chOff x="0" y="0"/>
          <a:chExt cx="0" cy="0"/>
        </a:xfrm>
      </p:grpSpPr>
      <p:sp>
        <p:nvSpPr>
          <p:cNvPr id="1246" name="Google Shape;1246;g7bfdb87058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7bfdb87058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4" name="Shape 1254"/>
        <p:cNvGrpSpPr/>
        <p:nvPr/>
      </p:nvGrpSpPr>
      <p:grpSpPr>
        <a:xfrm>
          <a:off x="0" y="0"/>
          <a:ext cx="0" cy="0"/>
          <a:chOff x="0" y="0"/>
          <a:chExt cx="0" cy="0"/>
        </a:xfrm>
      </p:grpSpPr>
      <p:sp>
        <p:nvSpPr>
          <p:cNvPr id="1255" name="Google Shape;1255;g7bfdb87058_0_1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7bfdb87058_0_1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3" name="Shape 1263"/>
        <p:cNvGrpSpPr/>
        <p:nvPr/>
      </p:nvGrpSpPr>
      <p:grpSpPr>
        <a:xfrm>
          <a:off x="0" y="0"/>
          <a:ext cx="0" cy="0"/>
          <a:chOff x="0" y="0"/>
          <a:chExt cx="0" cy="0"/>
        </a:xfrm>
      </p:grpSpPr>
      <p:sp>
        <p:nvSpPr>
          <p:cNvPr id="1264" name="Google Shape;1264;g7bfdb87058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7bfdb87058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bfdb87058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bfdb87058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2" name="Shape 1272"/>
        <p:cNvGrpSpPr/>
        <p:nvPr/>
      </p:nvGrpSpPr>
      <p:grpSpPr>
        <a:xfrm>
          <a:off x="0" y="0"/>
          <a:ext cx="0" cy="0"/>
          <a:chOff x="0" y="0"/>
          <a:chExt cx="0" cy="0"/>
        </a:xfrm>
      </p:grpSpPr>
      <p:sp>
        <p:nvSpPr>
          <p:cNvPr id="1273" name="Google Shape;1273;g7bfdb87058_0_1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7bfdb87058_0_1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1" name="Shape 1281"/>
        <p:cNvGrpSpPr/>
        <p:nvPr/>
      </p:nvGrpSpPr>
      <p:grpSpPr>
        <a:xfrm>
          <a:off x="0" y="0"/>
          <a:ext cx="0" cy="0"/>
          <a:chOff x="0" y="0"/>
          <a:chExt cx="0" cy="0"/>
        </a:xfrm>
      </p:grpSpPr>
      <p:sp>
        <p:nvSpPr>
          <p:cNvPr id="1282" name="Google Shape;1282;g7bfdb87058_0_1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7bfdb87058_0_1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0" name="Shape 1290"/>
        <p:cNvGrpSpPr/>
        <p:nvPr/>
      </p:nvGrpSpPr>
      <p:grpSpPr>
        <a:xfrm>
          <a:off x="0" y="0"/>
          <a:ext cx="0" cy="0"/>
          <a:chOff x="0" y="0"/>
          <a:chExt cx="0" cy="0"/>
        </a:xfrm>
      </p:grpSpPr>
      <p:sp>
        <p:nvSpPr>
          <p:cNvPr id="1291" name="Google Shape;1291;g7bfdb87058_0_1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7bfdb87058_0_1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9" name="Shape 1299"/>
        <p:cNvGrpSpPr/>
        <p:nvPr/>
      </p:nvGrpSpPr>
      <p:grpSpPr>
        <a:xfrm>
          <a:off x="0" y="0"/>
          <a:ext cx="0" cy="0"/>
          <a:chOff x="0" y="0"/>
          <a:chExt cx="0" cy="0"/>
        </a:xfrm>
      </p:grpSpPr>
      <p:sp>
        <p:nvSpPr>
          <p:cNvPr id="1300" name="Google Shape;1300;g7bfdb87058_0_1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1" name="Google Shape;1301;g7bfdb87058_0_1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7" name="Shape 1307"/>
        <p:cNvGrpSpPr/>
        <p:nvPr/>
      </p:nvGrpSpPr>
      <p:grpSpPr>
        <a:xfrm>
          <a:off x="0" y="0"/>
          <a:ext cx="0" cy="0"/>
          <a:chOff x="0" y="0"/>
          <a:chExt cx="0" cy="0"/>
        </a:xfrm>
      </p:grpSpPr>
      <p:sp>
        <p:nvSpPr>
          <p:cNvPr id="1308" name="Google Shape;1308;g7bfdb87058_0_1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7bfdb87058_0_1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5" name="Shape 1315"/>
        <p:cNvGrpSpPr/>
        <p:nvPr/>
      </p:nvGrpSpPr>
      <p:grpSpPr>
        <a:xfrm>
          <a:off x="0" y="0"/>
          <a:ext cx="0" cy="0"/>
          <a:chOff x="0" y="0"/>
          <a:chExt cx="0" cy="0"/>
        </a:xfrm>
      </p:grpSpPr>
      <p:sp>
        <p:nvSpPr>
          <p:cNvPr id="1316" name="Google Shape;1316;g7bfdb87058_0_1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7bfdb87058_0_1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8" name="Shape 1328"/>
        <p:cNvGrpSpPr/>
        <p:nvPr/>
      </p:nvGrpSpPr>
      <p:grpSpPr>
        <a:xfrm>
          <a:off x="0" y="0"/>
          <a:ext cx="0" cy="0"/>
          <a:chOff x="0" y="0"/>
          <a:chExt cx="0" cy="0"/>
        </a:xfrm>
      </p:grpSpPr>
      <p:sp>
        <p:nvSpPr>
          <p:cNvPr id="1329" name="Google Shape;1329;g7bfdb87058_0_1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7bfdb87058_0_1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1" name="Shape 1341"/>
        <p:cNvGrpSpPr/>
        <p:nvPr/>
      </p:nvGrpSpPr>
      <p:grpSpPr>
        <a:xfrm>
          <a:off x="0" y="0"/>
          <a:ext cx="0" cy="0"/>
          <a:chOff x="0" y="0"/>
          <a:chExt cx="0" cy="0"/>
        </a:xfrm>
      </p:grpSpPr>
      <p:sp>
        <p:nvSpPr>
          <p:cNvPr id="1342" name="Google Shape;1342;g7bfdb87058_0_1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7bfdb87058_0_1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5" name="Shape 1355"/>
        <p:cNvGrpSpPr/>
        <p:nvPr/>
      </p:nvGrpSpPr>
      <p:grpSpPr>
        <a:xfrm>
          <a:off x="0" y="0"/>
          <a:ext cx="0" cy="0"/>
          <a:chOff x="0" y="0"/>
          <a:chExt cx="0" cy="0"/>
        </a:xfrm>
      </p:grpSpPr>
      <p:sp>
        <p:nvSpPr>
          <p:cNvPr id="1356" name="Google Shape;1356;g7bfdb87058_0_1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7bfdb87058_0_1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0" name="Shape 1370"/>
        <p:cNvGrpSpPr/>
        <p:nvPr/>
      </p:nvGrpSpPr>
      <p:grpSpPr>
        <a:xfrm>
          <a:off x="0" y="0"/>
          <a:ext cx="0" cy="0"/>
          <a:chOff x="0" y="0"/>
          <a:chExt cx="0" cy="0"/>
        </a:xfrm>
      </p:grpSpPr>
      <p:sp>
        <p:nvSpPr>
          <p:cNvPr id="1371" name="Google Shape;1371;g7bfdb87058_0_1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7bfdb87058_0_1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4.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8.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8.jp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8.jp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8.jp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8.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8.jp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8.jp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8.jp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8.jp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1.jp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8.jp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8.jp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8.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8.jp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8.jp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8.jp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8.jp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8.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8.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12.png"/><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8.jpg"/><Relationship Id="rId4" Type="http://schemas.openxmlformats.org/officeDocument/2006/relationships/image" Target="../media/image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8.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 Id="rId3" Type="http://schemas.openxmlformats.org/officeDocument/2006/relationships/image" Target="../media/image8.jp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8.jpg"/><Relationship Id="rId4" Type="http://schemas.openxmlformats.org/officeDocument/2006/relationships/image" Target="../media/image13.png"/><Relationship Id="rId5" Type="http://schemas.openxmlformats.org/officeDocument/2006/relationships/image" Target="../media/image1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8.jp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 Id="rId3" Type="http://schemas.openxmlformats.org/officeDocument/2006/relationships/image" Target="../media/image8.jp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8.jp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14.jp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 Id="rId3" Type="http://schemas.openxmlformats.org/officeDocument/2006/relationships/image" Target="../media/image8.jp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1.jp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8.jp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8.jp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8.jp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image" Target="../media/image8.jp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8.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8.jp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8.jp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8.jp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8.jp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8.jp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 Id="rId3" Type="http://schemas.openxmlformats.org/officeDocument/2006/relationships/image" Target="../media/image17.png"/><Relationship Id="rId4" Type="http://schemas.openxmlformats.org/officeDocument/2006/relationships/image" Target="../media/image8.jp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19.png"/><Relationship Id="rId4" Type="http://schemas.openxmlformats.org/officeDocument/2006/relationships/image" Target="../media/image8.jpg"/><Relationship Id="rId5" Type="http://schemas.openxmlformats.org/officeDocument/2006/relationships/image" Target="../media/image26.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8.jp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8.jpg"/><Relationship Id="rId4" Type="http://schemas.openxmlformats.org/officeDocument/2006/relationships/image" Target="../media/image18.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8.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 Id="rId3" Type="http://schemas.openxmlformats.org/officeDocument/2006/relationships/image" Target="../media/image8.jp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8.jp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8.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 Id="rId3" Type="http://schemas.openxmlformats.org/officeDocument/2006/relationships/image" Target="../media/image8.jp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jp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8.jp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 Id="rId3" Type="http://schemas.openxmlformats.org/officeDocument/2006/relationships/image" Target="../media/image8.jp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8.jp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8.jp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8.jp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8.jpg"/><Relationship Id="rId4" Type="http://schemas.openxmlformats.org/officeDocument/2006/relationships/image" Target="../media/image23.png"/><Relationship Id="rId5" Type="http://schemas.openxmlformats.org/officeDocument/2006/relationships/image" Target="../media/image2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8.jp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7.xml"/><Relationship Id="rId3" Type="http://schemas.openxmlformats.org/officeDocument/2006/relationships/image" Target="../media/image2.jp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2.jp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jp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0.xml"/><Relationship Id="rId3" Type="http://schemas.openxmlformats.org/officeDocument/2006/relationships/image" Target="../media/image21.jp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 Id="rId3" Type="http://schemas.openxmlformats.org/officeDocument/2006/relationships/image" Target="../media/image21.jp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21.jp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 Id="rId3" Type="http://schemas.openxmlformats.org/officeDocument/2006/relationships/image" Target="../media/image21.jp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21.jp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5.xml"/><Relationship Id="rId3" Type="http://schemas.openxmlformats.org/officeDocument/2006/relationships/image" Target="../media/image21.jp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 Id="rId3" Type="http://schemas.openxmlformats.org/officeDocument/2006/relationships/image" Target="../media/image21.jp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21.jp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 Id="rId3" Type="http://schemas.openxmlformats.org/officeDocument/2006/relationships/image" Target="../media/image21.jp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21.jp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21.jp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21.jp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 Id="rId3" Type="http://schemas.openxmlformats.org/officeDocument/2006/relationships/image" Target="../media/image21.jp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 Id="rId3" Type="http://schemas.openxmlformats.org/officeDocument/2006/relationships/image" Target="../media/image21.jp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21.jp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 Id="rId3" Type="http://schemas.openxmlformats.org/officeDocument/2006/relationships/image" Target="../media/image21.jp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21.jp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 Id="rId3" Type="http://schemas.openxmlformats.org/officeDocument/2006/relationships/image" Target="../media/image21.jp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jp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21.jp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21.jp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 Id="rId3" Type="http://schemas.openxmlformats.org/officeDocument/2006/relationships/image" Target="../media/image21.jp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21.jp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4.xml"/><Relationship Id="rId3" Type="http://schemas.openxmlformats.org/officeDocument/2006/relationships/image" Target="../media/image21.jp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 Id="rId3" Type="http://schemas.openxmlformats.org/officeDocument/2006/relationships/image" Target="../media/image21.jp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21.jp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21.jp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 Id="rId3" Type="http://schemas.openxmlformats.org/officeDocument/2006/relationships/image" Target="../media/image21.jp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2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jp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21.jp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21.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21.jpg"/><Relationship Id="rId4" Type="http://schemas.openxmlformats.org/officeDocument/2006/relationships/image" Target="../media/image30.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21.jpg"/><Relationship Id="rId4" Type="http://schemas.openxmlformats.org/officeDocument/2006/relationships/image" Target="../media/image30.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 Id="rId3" Type="http://schemas.openxmlformats.org/officeDocument/2006/relationships/image" Target="../media/image21.jpg"/><Relationship Id="rId4" Type="http://schemas.openxmlformats.org/officeDocument/2006/relationships/image" Target="../media/image31.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21.jp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21.jp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image" Target="../media/image21.jp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21.jp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jp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21.jp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 Id="rId3" Type="http://schemas.openxmlformats.org/officeDocument/2006/relationships/image" Target="../media/image21.jp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21.jp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21.jp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4.xml"/><Relationship Id="rId3" Type="http://schemas.openxmlformats.org/officeDocument/2006/relationships/image" Target="../media/image21.jp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21.jp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21.jp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 Id="rId3" Type="http://schemas.openxmlformats.org/officeDocument/2006/relationships/image" Target="../media/image21.jp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21.jp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jp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21.jp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 Id="rId3" Type="http://schemas.openxmlformats.org/officeDocument/2006/relationships/image" Target="../media/image21.jp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21.jp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3.xml"/><Relationship Id="rId3" Type="http://schemas.openxmlformats.org/officeDocument/2006/relationships/image" Target="../media/image21.jp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image" Target="../media/image21.jp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21.jp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21.jp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21.jp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image" Target="../media/image21.jp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jp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21.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21.jp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 Id="rId3" Type="http://schemas.openxmlformats.org/officeDocument/2006/relationships/image" Target="../media/image21.jp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21.jpg"/><Relationship Id="rId4" Type="http://schemas.openxmlformats.org/officeDocument/2006/relationships/image" Target="../media/image29.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21.jpg"/><Relationship Id="rId4" Type="http://schemas.openxmlformats.org/officeDocument/2006/relationships/image" Target="../media/image25.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21.jpg"/><Relationship Id="rId4" Type="http://schemas.openxmlformats.org/officeDocument/2006/relationships/image" Target="../media/image33.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21.jpg"/><Relationship Id="rId4" Type="http://schemas.openxmlformats.org/officeDocument/2006/relationships/image" Target="../media/image24.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image" Target="../media/image21.jpg"/><Relationship Id="rId4" Type="http://schemas.openxmlformats.org/officeDocument/2006/relationships/image" Target="../media/image27.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21.jpg"/><Relationship Id="rId4" Type="http://schemas.openxmlformats.org/officeDocument/2006/relationships/image" Target="../media/image28.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21.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0.xml"/><Relationship Id="rId3" Type="http://schemas.openxmlformats.org/officeDocument/2006/relationships/image" Target="../media/image21.jp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21.jp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 Id="rId3" Type="http://schemas.openxmlformats.org/officeDocument/2006/relationships/image" Target="../media/image21.jp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21.jp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 Id="rId3" Type="http://schemas.openxmlformats.org/officeDocument/2006/relationships/image" Target="../media/image21.jp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21.jp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21.jpg"/><Relationship Id="rId4" Type="http://schemas.openxmlformats.org/officeDocument/2006/relationships/image" Target="../media/image32.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21.jpg"/><Relationship Id="rId4" Type="http://schemas.openxmlformats.org/officeDocument/2006/relationships/image" Target="../media/image32.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 Id="rId3" Type="http://schemas.openxmlformats.org/officeDocument/2006/relationships/image" Target="../media/image21.jp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2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jp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 Id="rId3" Type="http://schemas.openxmlformats.org/officeDocument/2006/relationships/image" Target="../media/image21.jp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21.jp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2.xml"/><Relationship Id="rId3" Type="http://schemas.openxmlformats.org/officeDocument/2006/relationships/image" Target="../media/image21.jp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 Id="rId3" Type="http://schemas.openxmlformats.org/officeDocument/2006/relationships/image" Target="../media/image21.jp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 Id="rId3" Type="http://schemas.openxmlformats.org/officeDocument/2006/relationships/image" Target="../media/image21.jp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21.jp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 Id="rId3" Type="http://schemas.openxmlformats.org/officeDocument/2006/relationships/image" Target="../media/image21.jp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21.jp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 Id="rId3" Type="http://schemas.openxmlformats.org/officeDocument/2006/relationships/image" Target="../media/image21.jp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9.xml"/><Relationship Id="rId3" Type="http://schemas.openxmlformats.org/officeDocument/2006/relationships/image" Target="../media/image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jp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0.xml"/><Relationship Id="rId3" Type="http://schemas.openxmlformats.org/officeDocument/2006/relationships/image" Target="../media/image2.jp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1.xml"/><Relationship Id="rId3" Type="http://schemas.openxmlformats.org/officeDocument/2006/relationships/image" Target="../media/image2.jpg"/></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2.xml"/><Relationship Id="rId3" Type="http://schemas.openxmlformats.org/officeDocument/2006/relationships/image" Target="../media/image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jp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jp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1.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1.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png"/><Relationship Id="rId4" Type="http://schemas.openxmlformats.org/officeDocument/2006/relationships/image" Target="../media/image1.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jp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jp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8.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8.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8.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8.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8.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8.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8.jpg"/><Relationship Id="rId4" Type="http://schemas.openxmlformats.org/officeDocument/2006/relationships/image" Target="../media/image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8.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8.jpg"/><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8.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8.jpg"/><Relationship Id="rId4" Type="http://schemas.openxmlformats.org/officeDocument/2006/relationships/image" Target="../media/image1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8.jpg"/><Relationship Id="rId4" Type="http://schemas.openxmlformats.org/officeDocument/2006/relationships/image" Target="../media/image1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8.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8.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8.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jp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8.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8.jp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8.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8.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jpg"/><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15.png"/><Relationship Id="rId4" Type="http://schemas.openxmlformats.org/officeDocument/2006/relationships/image" Target="../media/image8.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5.png"/><Relationship Id="rId4" Type="http://schemas.openxmlformats.org/officeDocument/2006/relationships/image" Target="../media/image8.jp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15.png"/><Relationship Id="rId4" Type="http://schemas.openxmlformats.org/officeDocument/2006/relationships/image" Target="../media/image8.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8.jpg"/><Relationship Id="rId4" Type="http://schemas.openxmlformats.org/officeDocument/2006/relationships/image" Target="../media/image2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8.jpg"/><Relationship Id="rId4" Type="http://schemas.openxmlformats.org/officeDocument/2006/relationships/image" Target="../media/image2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5.pn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8.jpg"/><Relationship Id="rId4" Type="http://schemas.openxmlformats.org/officeDocument/2006/relationships/image" Target="../media/image2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16.png"/><Relationship Id="rId4" Type="http://schemas.openxmlformats.org/officeDocument/2006/relationships/image" Target="../media/image8.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16.png"/><Relationship Id="rId4" Type="http://schemas.openxmlformats.org/officeDocument/2006/relationships/image" Target="../media/image8.jp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8.jp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8.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8.jp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8.jp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8.jp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8.jp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Deep Learning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for Time Series</a:t>
            </a:r>
            <a:endParaRPr b="1">
              <a:latin typeface="Montserrat"/>
              <a:ea typeface="Montserrat"/>
              <a:cs typeface="Montserrat"/>
              <a:sym typeface="Montserrat"/>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6" name="Google Shape;56;p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7" name="Google Shape;57;p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27" name="Google Shape;127;p2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Stained Neurons in cerebral cortex</a:t>
            </a:r>
            <a:endParaRPr sz="2900">
              <a:solidFill>
                <a:srgbClr val="434343"/>
              </a:solidFill>
              <a:latin typeface="Montserrat"/>
              <a:ea typeface="Montserrat"/>
              <a:cs typeface="Montserrat"/>
              <a:sym typeface="Montserrat"/>
            </a:endParaRPr>
          </a:p>
        </p:txBody>
      </p:sp>
      <p:pic>
        <p:nvPicPr>
          <p:cNvPr descr="watermark.jpg" id="128" name="Google Shape;128;p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9" name="Google Shape;129;p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30" name="Google Shape;130;p22"/>
          <p:cNvPicPr preferRelativeResize="0"/>
          <p:nvPr/>
        </p:nvPicPr>
        <p:blipFill>
          <a:blip r:embed="rId4">
            <a:alphaModFix/>
          </a:blip>
          <a:stretch>
            <a:fillRect/>
          </a:stretch>
        </p:blipFill>
        <p:spPr>
          <a:xfrm>
            <a:off x="2877025" y="1743375"/>
            <a:ext cx="3578249" cy="29635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8" name="Shape 1388"/>
        <p:cNvGrpSpPr/>
        <p:nvPr/>
      </p:nvGrpSpPr>
      <p:grpSpPr>
        <a:xfrm>
          <a:off x="0" y="0"/>
          <a:ext cx="0" cy="0"/>
          <a:chOff x="0" y="0"/>
          <a:chExt cx="0" cy="0"/>
        </a:xfrm>
      </p:grpSpPr>
      <p:pic>
        <p:nvPicPr>
          <p:cNvPr descr="watermark.jpg" id="1389" name="Google Shape;1389;p1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90" name="Google Shape;1390;p1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91" name="Google Shape;1391;p112"/>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recall our real cost function will be very complex!</a:t>
            </a:r>
            <a:endParaRPr sz="3000">
              <a:solidFill>
                <a:srgbClr val="434343"/>
              </a:solidFill>
              <a:latin typeface="Montserrat"/>
              <a:ea typeface="Montserrat"/>
              <a:cs typeface="Montserrat"/>
              <a:sym typeface="Montserrat"/>
            </a:endParaRPr>
          </a:p>
        </p:txBody>
      </p:sp>
      <p:pic>
        <p:nvPicPr>
          <p:cNvPr descr="watermark.jpg" id="1392" name="Google Shape;1392;p1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93" name="Google Shape;1393;p112"/>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394" name="Google Shape;1394;p112"/>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95" name="Google Shape;1395;p112"/>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96" name="Google Shape;1396;p112"/>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
        <p:nvSpPr>
          <p:cNvPr id="1397" name="Google Shape;1397;p112"/>
          <p:cNvSpPr/>
          <p:nvPr/>
        </p:nvSpPr>
        <p:spPr>
          <a:xfrm>
            <a:off x="2934950" y="2172650"/>
            <a:ext cx="4647575" cy="1651375"/>
          </a:xfrm>
          <a:custGeom>
            <a:rect b="b" l="l" r="r" t="t"/>
            <a:pathLst>
              <a:path extrusionOk="0" h="66055" w="185903">
                <a:moveTo>
                  <a:pt x="0" y="11713"/>
                </a:moveTo>
                <a:cubicBezTo>
                  <a:pt x="3117" y="20183"/>
                  <a:pt x="11588" y="60078"/>
                  <a:pt x="18704" y="62534"/>
                </a:cubicBezTo>
                <a:cubicBezTo>
                  <a:pt x="25820" y="64990"/>
                  <a:pt x="35897" y="25882"/>
                  <a:pt x="42698" y="26449"/>
                </a:cubicBezTo>
                <a:cubicBezTo>
                  <a:pt x="49499" y="27016"/>
                  <a:pt x="52553" y="67856"/>
                  <a:pt x="59512" y="65935"/>
                </a:cubicBezTo>
                <a:cubicBezTo>
                  <a:pt x="66471" y="64014"/>
                  <a:pt x="75634" y="17129"/>
                  <a:pt x="84450" y="14925"/>
                </a:cubicBezTo>
                <a:cubicBezTo>
                  <a:pt x="93267" y="12721"/>
                  <a:pt x="104004" y="50097"/>
                  <a:pt x="112411" y="52710"/>
                </a:cubicBezTo>
                <a:cubicBezTo>
                  <a:pt x="120818" y="55324"/>
                  <a:pt x="128784" y="31330"/>
                  <a:pt x="134893" y="30606"/>
                </a:cubicBezTo>
                <a:cubicBezTo>
                  <a:pt x="141002" y="29882"/>
                  <a:pt x="140561" y="53466"/>
                  <a:pt x="149063" y="48365"/>
                </a:cubicBezTo>
                <a:cubicBezTo>
                  <a:pt x="157565" y="43264"/>
                  <a:pt x="179763" y="8061"/>
                  <a:pt x="185903" y="0"/>
                </a:cubicBezTo>
              </a:path>
            </a:pathLst>
          </a:custGeom>
          <a:noFill/>
          <a:ln cap="flat" cmpd="sng" w="19050">
            <a:solidFill>
              <a:srgbClr val="E06666"/>
            </a:solidFill>
            <a:prstDash val="solid"/>
            <a:round/>
            <a:headEnd len="med" w="med" type="stealth"/>
            <a:tailEnd len="med" w="med" type="triangle"/>
          </a:ln>
        </p:spPr>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1" name="Shape 1401"/>
        <p:cNvGrpSpPr/>
        <p:nvPr/>
      </p:nvGrpSpPr>
      <p:grpSpPr>
        <a:xfrm>
          <a:off x="0" y="0"/>
          <a:ext cx="0" cy="0"/>
          <a:chOff x="0" y="0"/>
          <a:chExt cx="0" cy="0"/>
        </a:xfrm>
      </p:grpSpPr>
      <p:pic>
        <p:nvPicPr>
          <p:cNvPr descr="watermark.jpg" id="1402" name="Google Shape;1402;p1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03" name="Google Shape;1403;p1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04" name="Google Shape;1404;p113"/>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it will be </a:t>
            </a:r>
            <a:r>
              <a:rPr b="1" lang="en" sz="3000">
                <a:solidFill>
                  <a:srgbClr val="434343"/>
                </a:solidFill>
                <a:latin typeface="Montserrat"/>
                <a:ea typeface="Montserrat"/>
                <a:cs typeface="Montserrat"/>
                <a:sym typeface="Montserrat"/>
              </a:rPr>
              <a:t>n-dimensional!</a:t>
            </a:r>
            <a:endParaRPr b="1" sz="3000">
              <a:solidFill>
                <a:srgbClr val="434343"/>
              </a:solidFill>
              <a:latin typeface="Montserrat"/>
              <a:ea typeface="Montserrat"/>
              <a:cs typeface="Montserrat"/>
              <a:sym typeface="Montserrat"/>
            </a:endParaRPr>
          </a:p>
        </p:txBody>
      </p:sp>
      <p:pic>
        <p:nvPicPr>
          <p:cNvPr descr="watermark.jpg" id="1405" name="Google Shape;1405;p1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06" name="Google Shape;1406;p113"/>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07" name="Google Shape;1407;p113"/>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08" name="Google Shape;1408;p113"/>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09" name="Google Shape;1409;p113"/>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
        <p:nvSpPr>
          <p:cNvPr id="1410" name="Google Shape;1410;p113"/>
          <p:cNvSpPr/>
          <p:nvPr/>
        </p:nvSpPr>
        <p:spPr>
          <a:xfrm>
            <a:off x="2934950" y="2172650"/>
            <a:ext cx="4647575" cy="1651375"/>
          </a:xfrm>
          <a:custGeom>
            <a:rect b="b" l="l" r="r" t="t"/>
            <a:pathLst>
              <a:path extrusionOk="0" h="66055" w="185903">
                <a:moveTo>
                  <a:pt x="0" y="11713"/>
                </a:moveTo>
                <a:cubicBezTo>
                  <a:pt x="3117" y="20183"/>
                  <a:pt x="11588" y="60078"/>
                  <a:pt x="18704" y="62534"/>
                </a:cubicBezTo>
                <a:cubicBezTo>
                  <a:pt x="25820" y="64990"/>
                  <a:pt x="35897" y="25882"/>
                  <a:pt x="42698" y="26449"/>
                </a:cubicBezTo>
                <a:cubicBezTo>
                  <a:pt x="49499" y="27016"/>
                  <a:pt x="52553" y="67856"/>
                  <a:pt x="59512" y="65935"/>
                </a:cubicBezTo>
                <a:cubicBezTo>
                  <a:pt x="66471" y="64014"/>
                  <a:pt x="75634" y="17129"/>
                  <a:pt x="84450" y="14925"/>
                </a:cubicBezTo>
                <a:cubicBezTo>
                  <a:pt x="93267" y="12721"/>
                  <a:pt x="104004" y="50097"/>
                  <a:pt x="112411" y="52710"/>
                </a:cubicBezTo>
                <a:cubicBezTo>
                  <a:pt x="120818" y="55324"/>
                  <a:pt x="128784" y="31330"/>
                  <a:pt x="134893" y="30606"/>
                </a:cubicBezTo>
                <a:cubicBezTo>
                  <a:pt x="141002" y="29882"/>
                  <a:pt x="140561" y="53466"/>
                  <a:pt x="149063" y="48365"/>
                </a:cubicBezTo>
                <a:cubicBezTo>
                  <a:pt x="157565" y="43264"/>
                  <a:pt x="179763" y="8061"/>
                  <a:pt x="185903" y="0"/>
                </a:cubicBezTo>
              </a:path>
            </a:pathLst>
          </a:custGeom>
          <a:noFill/>
          <a:ln cap="flat" cmpd="sng" w="19050">
            <a:solidFill>
              <a:srgbClr val="E06666"/>
            </a:solidFill>
            <a:prstDash val="solid"/>
            <a:round/>
            <a:headEnd len="med" w="med" type="stealth"/>
            <a:tailEnd len="med" w="med" type="triangle"/>
          </a:ln>
        </p:spPr>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4" name="Shape 1414"/>
        <p:cNvGrpSpPr/>
        <p:nvPr/>
      </p:nvGrpSpPr>
      <p:grpSpPr>
        <a:xfrm>
          <a:off x="0" y="0"/>
          <a:ext cx="0" cy="0"/>
          <a:chOff x="0" y="0"/>
          <a:chExt cx="0" cy="0"/>
        </a:xfrm>
      </p:grpSpPr>
      <p:pic>
        <p:nvPicPr>
          <p:cNvPr descr="watermark.jpg" id="1415" name="Google Shape;1415;p1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16" name="Google Shape;1416;p1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17" name="Google Shape;1417;p114"/>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it will be </a:t>
            </a:r>
            <a:r>
              <a:rPr b="1" lang="en" sz="3000">
                <a:solidFill>
                  <a:srgbClr val="434343"/>
                </a:solidFill>
                <a:latin typeface="Montserrat"/>
                <a:ea typeface="Montserrat"/>
                <a:cs typeface="Montserrat"/>
                <a:sym typeface="Montserrat"/>
              </a:rPr>
              <a:t>n-dimensional </a:t>
            </a:r>
            <a:r>
              <a:rPr lang="en" sz="3000">
                <a:solidFill>
                  <a:srgbClr val="434343"/>
                </a:solidFill>
                <a:latin typeface="Montserrat"/>
                <a:ea typeface="Montserrat"/>
                <a:cs typeface="Montserrat"/>
                <a:sym typeface="Montserrat"/>
              </a:rPr>
              <a:t>since our networks will have 1000s of weights</a:t>
            </a:r>
            <a:endParaRPr b="1" sz="3000">
              <a:solidFill>
                <a:srgbClr val="434343"/>
              </a:solidFill>
              <a:latin typeface="Montserrat"/>
              <a:ea typeface="Montserrat"/>
              <a:cs typeface="Montserrat"/>
              <a:sym typeface="Montserrat"/>
            </a:endParaRPr>
          </a:p>
        </p:txBody>
      </p:sp>
      <p:pic>
        <p:nvPicPr>
          <p:cNvPr descr="watermark.jpg" id="1418" name="Google Shape;1418;p1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19" name="Google Shape;1419;p114"/>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20" name="Google Shape;1420;p114"/>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21" name="Google Shape;1421;p114"/>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22" name="Google Shape;1422;p114"/>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
        <p:nvSpPr>
          <p:cNvPr id="1423" name="Google Shape;1423;p114"/>
          <p:cNvSpPr/>
          <p:nvPr/>
        </p:nvSpPr>
        <p:spPr>
          <a:xfrm>
            <a:off x="2934950" y="2172650"/>
            <a:ext cx="4647575" cy="1651375"/>
          </a:xfrm>
          <a:custGeom>
            <a:rect b="b" l="l" r="r" t="t"/>
            <a:pathLst>
              <a:path extrusionOk="0" h="66055" w="185903">
                <a:moveTo>
                  <a:pt x="0" y="11713"/>
                </a:moveTo>
                <a:cubicBezTo>
                  <a:pt x="3117" y="20183"/>
                  <a:pt x="11588" y="60078"/>
                  <a:pt x="18704" y="62534"/>
                </a:cubicBezTo>
                <a:cubicBezTo>
                  <a:pt x="25820" y="64990"/>
                  <a:pt x="35897" y="25882"/>
                  <a:pt x="42698" y="26449"/>
                </a:cubicBezTo>
                <a:cubicBezTo>
                  <a:pt x="49499" y="27016"/>
                  <a:pt x="52553" y="67856"/>
                  <a:pt x="59512" y="65935"/>
                </a:cubicBezTo>
                <a:cubicBezTo>
                  <a:pt x="66471" y="64014"/>
                  <a:pt x="75634" y="17129"/>
                  <a:pt x="84450" y="14925"/>
                </a:cubicBezTo>
                <a:cubicBezTo>
                  <a:pt x="93267" y="12721"/>
                  <a:pt x="104004" y="50097"/>
                  <a:pt x="112411" y="52710"/>
                </a:cubicBezTo>
                <a:cubicBezTo>
                  <a:pt x="120818" y="55324"/>
                  <a:pt x="128784" y="31330"/>
                  <a:pt x="134893" y="30606"/>
                </a:cubicBezTo>
                <a:cubicBezTo>
                  <a:pt x="141002" y="29882"/>
                  <a:pt x="140561" y="53466"/>
                  <a:pt x="149063" y="48365"/>
                </a:cubicBezTo>
                <a:cubicBezTo>
                  <a:pt x="157565" y="43264"/>
                  <a:pt x="179763" y="8061"/>
                  <a:pt x="185903" y="0"/>
                </a:cubicBezTo>
              </a:path>
            </a:pathLst>
          </a:custGeom>
          <a:noFill/>
          <a:ln cap="flat" cmpd="sng" w="19050">
            <a:solidFill>
              <a:srgbClr val="E06666"/>
            </a:solidFill>
            <a:prstDash val="solid"/>
            <a:round/>
            <a:headEnd len="med" w="med" type="stealth"/>
            <a:tailEnd len="med" w="med" type="triangle"/>
          </a:ln>
        </p:spPr>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7" name="Shape 1427"/>
        <p:cNvGrpSpPr/>
        <p:nvPr/>
      </p:nvGrpSpPr>
      <p:grpSpPr>
        <a:xfrm>
          <a:off x="0" y="0"/>
          <a:ext cx="0" cy="0"/>
          <a:chOff x="0" y="0"/>
          <a:chExt cx="0" cy="0"/>
        </a:xfrm>
      </p:grpSpPr>
      <p:pic>
        <p:nvPicPr>
          <p:cNvPr descr="watermark.jpg" id="1428" name="Google Shape;1428;p1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29" name="Google Shape;1429;p1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30" name="Google Shape;1430;p115"/>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use </a:t>
            </a:r>
            <a:r>
              <a:rPr b="1" lang="en" sz="3000">
                <a:solidFill>
                  <a:srgbClr val="434343"/>
                </a:solidFill>
                <a:latin typeface="Montserrat"/>
                <a:ea typeface="Montserrat"/>
                <a:cs typeface="Montserrat"/>
                <a:sym typeface="Montserrat"/>
              </a:rPr>
              <a:t>gradient descent </a:t>
            </a:r>
            <a:r>
              <a:rPr lang="en" sz="3000">
                <a:solidFill>
                  <a:srgbClr val="434343"/>
                </a:solidFill>
                <a:latin typeface="Montserrat"/>
                <a:ea typeface="Montserrat"/>
                <a:cs typeface="Montserrat"/>
                <a:sym typeface="Montserrat"/>
              </a:rPr>
              <a:t>to solve this problem.</a:t>
            </a:r>
            <a:endParaRPr sz="3000">
              <a:solidFill>
                <a:srgbClr val="434343"/>
              </a:solidFill>
              <a:latin typeface="Montserrat"/>
              <a:ea typeface="Montserrat"/>
              <a:cs typeface="Montserrat"/>
              <a:sym typeface="Montserrat"/>
            </a:endParaRPr>
          </a:p>
        </p:txBody>
      </p:sp>
      <p:pic>
        <p:nvPicPr>
          <p:cNvPr descr="watermark.jpg" id="1431" name="Google Shape;1431;p1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32" name="Google Shape;1432;p115"/>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33" name="Google Shape;1433;p115"/>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34" name="Google Shape;1434;p115"/>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35" name="Google Shape;1435;p115"/>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
        <p:nvSpPr>
          <p:cNvPr id="1436" name="Google Shape;1436;p115"/>
          <p:cNvSpPr/>
          <p:nvPr/>
        </p:nvSpPr>
        <p:spPr>
          <a:xfrm>
            <a:off x="2934950" y="2172650"/>
            <a:ext cx="4647575" cy="1651375"/>
          </a:xfrm>
          <a:custGeom>
            <a:rect b="b" l="l" r="r" t="t"/>
            <a:pathLst>
              <a:path extrusionOk="0" h="66055" w="185903">
                <a:moveTo>
                  <a:pt x="0" y="11713"/>
                </a:moveTo>
                <a:cubicBezTo>
                  <a:pt x="3117" y="20183"/>
                  <a:pt x="11588" y="60078"/>
                  <a:pt x="18704" y="62534"/>
                </a:cubicBezTo>
                <a:cubicBezTo>
                  <a:pt x="25820" y="64990"/>
                  <a:pt x="35897" y="25882"/>
                  <a:pt x="42698" y="26449"/>
                </a:cubicBezTo>
                <a:cubicBezTo>
                  <a:pt x="49499" y="27016"/>
                  <a:pt x="52553" y="67856"/>
                  <a:pt x="59512" y="65935"/>
                </a:cubicBezTo>
                <a:cubicBezTo>
                  <a:pt x="66471" y="64014"/>
                  <a:pt x="75634" y="17129"/>
                  <a:pt x="84450" y="14925"/>
                </a:cubicBezTo>
                <a:cubicBezTo>
                  <a:pt x="93267" y="12721"/>
                  <a:pt x="104004" y="50097"/>
                  <a:pt x="112411" y="52710"/>
                </a:cubicBezTo>
                <a:cubicBezTo>
                  <a:pt x="120818" y="55324"/>
                  <a:pt x="128784" y="31330"/>
                  <a:pt x="134893" y="30606"/>
                </a:cubicBezTo>
                <a:cubicBezTo>
                  <a:pt x="141002" y="29882"/>
                  <a:pt x="140561" y="53466"/>
                  <a:pt x="149063" y="48365"/>
                </a:cubicBezTo>
                <a:cubicBezTo>
                  <a:pt x="157565" y="43264"/>
                  <a:pt x="179763" y="8061"/>
                  <a:pt x="185903" y="0"/>
                </a:cubicBezTo>
              </a:path>
            </a:pathLst>
          </a:custGeom>
          <a:noFill/>
          <a:ln cap="flat" cmpd="sng" w="19050">
            <a:solidFill>
              <a:srgbClr val="E06666"/>
            </a:solidFill>
            <a:prstDash val="solid"/>
            <a:round/>
            <a:headEnd len="med" w="med" type="stealth"/>
            <a:tailEnd len="med" w="med" type="triangle"/>
          </a:ln>
        </p:spPr>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0" name="Shape 1440"/>
        <p:cNvGrpSpPr/>
        <p:nvPr/>
      </p:nvGrpSpPr>
      <p:grpSpPr>
        <a:xfrm>
          <a:off x="0" y="0"/>
          <a:ext cx="0" cy="0"/>
          <a:chOff x="0" y="0"/>
          <a:chExt cx="0" cy="0"/>
        </a:xfrm>
      </p:grpSpPr>
      <p:pic>
        <p:nvPicPr>
          <p:cNvPr descr="watermark.jpg" id="1441" name="Google Shape;1441;p1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42" name="Google Shape;1442;p1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43" name="Google Shape;1443;p116"/>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go back to our simplified version to see how this works.</a:t>
            </a:r>
            <a:endParaRPr sz="3000">
              <a:solidFill>
                <a:srgbClr val="434343"/>
              </a:solidFill>
              <a:latin typeface="Montserrat"/>
              <a:ea typeface="Montserrat"/>
              <a:cs typeface="Montserrat"/>
              <a:sym typeface="Montserrat"/>
            </a:endParaRPr>
          </a:p>
        </p:txBody>
      </p:sp>
      <p:pic>
        <p:nvPicPr>
          <p:cNvPr descr="watermark.jpg" id="1444" name="Google Shape;1444;p1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45" name="Google Shape;1445;p116"/>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46" name="Google Shape;1446;p116"/>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47" name="Google Shape;1447;p116"/>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16"/>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49" name="Google Shape;1449;p116"/>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450" name="Google Shape;1450;p116"/>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451" name="Google Shape;1451;p116"/>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5" name="Shape 1455"/>
        <p:cNvGrpSpPr/>
        <p:nvPr/>
      </p:nvGrpSpPr>
      <p:grpSpPr>
        <a:xfrm>
          <a:off x="0" y="0"/>
          <a:ext cx="0" cy="0"/>
          <a:chOff x="0" y="0"/>
          <a:chExt cx="0" cy="0"/>
        </a:xfrm>
      </p:grpSpPr>
      <p:pic>
        <p:nvPicPr>
          <p:cNvPr descr="watermark.jpg" id="1456" name="Google Shape;1456;p1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57" name="Google Shape;1457;p1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58" name="Google Shape;1458;p117"/>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calculate the slope at a point</a:t>
            </a:r>
            <a:endParaRPr sz="3000">
              <a:solidFill>
                <a:srgbClr val="434343"/>
              </a:solidFill>
              <a:latin typeface="Montserrat"/>
              <a:ea typeface="Montserrat"/>
              <a:cs typeface="Montserrat"/>
              <a:sym typeface="Montserrat"/>
            </a:endParaRPr>
          </a:p>
        </p:txBody>
      </p:sp>
      <p:pic>
        <p:nvPicPr>
          <p:cNvPr descr="watermark.jpg" id="1459" name="Google Shape;1459;p1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60" name="Google Shape;1460;p117"/>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61" name="Google Shape;1461;p117"/>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62" name="Google Shape;1462;p117"/>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17"/>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64" name="Google Shape;1464;p117"/>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465" name="Google Shape;1465;p117"/>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466" name="Google Shape;1466;p117"/>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467" name="Google Shape;1467;p117"/>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1" name="Shape 1471"/>
        <p:cNvGrpSpPr/>
        <p:nvPr/>
      </p:nvGrpSpPr>
      <p:grpSpPr>
        <a:xfrm>
          <a:off x="0" y="0"/>
          <a:ext cx="0" cy="0"/>
          <a:chOff x="0" y="0"/>
          <a:chExt cx="0" cy="0"/>
        </a:xfrm>
      </p:grpSpPr>
      <p:pic>
        <p:nvPicPr>
          <p:cNvPr descr="watermark.jpg" id="1472" name="Google Shape;1472;p1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73" name="Google Shape;1473;p1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74" name="Google Shape;1474;p118"/>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calculate the slope at a point</a:t>
            </a:r>
            <a:endParaRPr sz="3000">
              <a:solidFill>
                <a:srgbClr val="434343"/>
              </a:solidFill>
              <a:latin typeface="Montserrat"/>
              <a:ea typeface="Montserrat"/>
              <a:cs typeface="Montserrat"/>
              <a:sym typeface="Montserrat"/>
            </a:endParaRPr>
          </a:p>
        </p:txBody>
      </p:sp>
      <p:pic>
        <p:nvPicPr>
          <p:cNvPr descr="watermark.jpg" id="1475" name="Google Shape;1475;p1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76" name="Google Shape;1476;p118"/>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77" name="Google Shape;1477;p118"/>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78" name="Google Shape;1478;p118"/>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18"/>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80" name="Google Shape;1480;p118"/>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481" name="Google Shape;1481;p118"/>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482" name="Google Shape;1482;p118"/>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483" name="Google Shape;1483;p118"/>
          <p:cNvCxnSpPr/>
          <p:nvPr/>
        </p:nvCxnSpPr>
        <p:spPr>
          <a:xfrm>
            <a:off x="4751475" y="2078175"/>
            <a:ext cx="713100" cy="1587000"/>
          </a:xfrm>
          <a:prstGeom prst="straightConnector1">
            <a:avLst/>
          </a:prstGeom>
          <a:noFill/>
          <a:ln cap="flat" cmpd="sng" w="28575">
            <a:solidFill>
              <a:srgbClr val="6AA84F"/>
            </a:solidFill>
            <a:prstDash val="solid"/>
            <a:round/>
            <a:headEnd len="med" w="med" type="none"/>
            <a:tailEnd len="med" w="med" type="none"/>
          </a:ln>
        </p:spPr>
      </p:cxnSp>
      <p:sp>
        <p:nvSpPr>
          <p:cNvPr id="1484" name="Google Shape;1484;p118"/>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8" name="Shape 1488"/>
        <p:cNvGrpSpPr/>
        <p:nvPr/>
      </p:nvGrpSpPr>
      <p:grpSpPr>
        <a:xfrm>
          <a:off x="0" y="0"/>
          <a:ext cx="0" cy="0"/>
          <a:chOff x="0" y="0"/>
          <a:chExt cx="0" cy="0"/>
        </a:xfrm>
      </p:grpSpPr>
      <p:pic>
        <p:nvPicPr>
          <p:cNvPr descr="watermark.jpg" id="1489" name="Google Shape;1489;p1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490" name="Google Shape;1490;p1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491" name="Google Shape;1491;p119"/>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move in the downward direction of the slope.</a:t>
            </a:r>
            <a:endParaRPr sz="3000">
              <a:solidFill>
                <a:srgbClr val="434343"/>
              </a:solidFill>
              <a:latin typeface="Montserrat"/>
              <a:ea typeface="Montserrat"/>
              <a:cs typeface="Montserrat"/>
              <a:sym typeface="Montserrat"/>
            </a:endParaRPr>
          </a:p>
        </p:txBody>
      </p:sp>
      <p:pic>
        <p:nvPicPr>
          <p:cNvPr descr="watermark.jpg" id="1492" name="Google Shape;1492;p1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493" name="Google Shape;1493;p119"/>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494" name="Google Shape;1494;p119"/>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495" name="Google Shape;1495;p119"/>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19"/>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497" name="Google Shape;1497;p119"/>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498" name="Google Shape;1498;p119"/>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499" name="Google Shape;1499;p119"/>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500" name="Google Shape;1500;p119"/>
          <p:cNvCxnSpPr/>
          <p:nvPr/>
        </p:nvCxnSpPr>
        <p:spPr>
          <a:xfrm>
            <a:off x="4751475" y="2078175"/>
            <a:ext cx="713100" cy="1587000"/>
          </a:xfrm>
          <a:prstGeom prst="straightConnector1">
            <a:avLst/>
          </a:prstGeom>
          <a:noFill/>
          <a:ln cap="flat" cmpd="sng" w="28575">
            <a:solidFill>
              <a:srgbClr val="6AA84F"/>
            </a:solidFill>
            <a:prstDash val="solid"/>
            <a:round/>
            <a:headEnd len="med" w="med" type="none"/>
            <a:tailEnd len="med" w="med" type="none"/>
          </a:ln>
        </p:spPr>
      </p:cxnSp>
      <p:sp>
        <p:nvSpPr>
          <p:cNvPr id="1501" name="Google Shape;1501;p119"/>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5" name="Shape 1505"/>
        <p:cNvGrpSpPr/>
        <p:nvPr/>
      </p:nvGrpSpPr>
      <p:grpSpPr>
        <a:xfrm>
          <a:off x="0" y="0"/>
          <a:ext cx="0" cy="0"/>
          <a:chOff x="0" y="0"/>
          <a:chExt cx="0" cy="0"/>
        </a:xfrm>
      </p:grpSpPr>
      <p:pic>
        <p:nvPicPr>
          <p:cNvPr descr="watermark.jpg" id="1506" name="Google Shape;1506;p1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07" name="Google Shape;1507;p1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08" name="Google Shape;1508;p120"/>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move in the downward direction of the slope.</a:t>
            </a:r>
            <a:endParaRPr sz="3000">
              <a:solidFill>
                <a:srgbClr val="434343"/>
              </a:solidFill>
              <a:latin typeface="Montserrat"/>
              <a:ea typeface="Montserrat"/>
              <a:cs typeface="Montserrat"/>
              <a:sym typeface="Montserrat"/>
            </a:endParaRPr>
          </a:p>
        </p:txBody>
      </p:sp>
      <p:pic>
        <p:nvPicPr>
          <p:cNvPr descr="watermark.jpg" id="1509" name="Google Shape;1509;p1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10" name="Google Shape;1510;p120"/>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11" name="Google Shape;1511;p120"/>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12" name="Google Shape;1512;p120"/>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20"/>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14" name="Google Shape;1514;p120"/>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15" name="Google Shape;1515;p120"/>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16" name="Google Shape;1516;p120"/>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517" name="Google Shape;1517;p120"/>
          <p:cNvCxnSpPr/>
          <p:nvPr/>
        </p:nvCxnSpPr>
        <p:spPr>
          <a:xfrm>
            <a:off x="4895550" y="2763050"/>
            <a:ext cx="972900" cy="1081500"/>
          </a:xfrm>
          <a:prstGeom prst="straightConnector1">
            <a:avLst/>
          </a:prstGeom>
          <a:noFill/>
          <a:ln cap="flat" cmpd="sng" w="28575">
            <a:solidFill>
              <a:srgbClr val="6AA84F"/>
            </a:solidFill>
            <a:prstDash val="solid"/>
            <a:round/>
            <a:headEnd len="med" w="med" type="none"/>
            <a:tailEnd len="med" w="med" type="none"/>
          </a:ln>
        </p:spPr>
      </p:cxnSp>
      <p:sp>
        <p:nvSpPr>
          <p:cNvPr id="1518" name="Google Shape;1518;p120"/>
          <p:cNvSpPr/>
          <p:nvPr/>
        </p:nvSpPr>
        <p:spPr>
          <a:xfrm>
            <a:off x="5327700" y="32022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2" name="Shape 1522"/>
        <p:cNvGrpSpPr/>
        <p:nvPr/>
      </p:nvGrpSpPr>
      <p:grpSpPr>
        <a:xfrm>
          <a:off x="0" y="0"/>
          <a:ext cx="0" cy="0"/>
          <a:chOff x="0" y="0"/>
          <a:chExt cx="0" cy="0"/>
        </a:xfrm>
      </p:grpSpPr>
      <p:pic>
        <p:nvPicPr>
          <p:cNvPr descr="watermark.jpg" id="1523" name="Google Shape;1523;p1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24" name="Google Shape;1524;p1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25" name="Google Shape;1525;p121"/>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move in the downward direction of the slope.</a:t>
            </a:r>
            <a:endParaRPr sz="3000">
              <a:solidFill>
                <a:srgbClr val="434343"/>
              </a:solidFill>
              <a:latin typeface="Montserrat"/>
              <a:ea typeface="Montserrat"/>
              <a:cs typeface="Montserrat"/>
              <a:sym typeface="Montserrat"/>
            </a:endParaRPr>
          </a:p>
        </p:txBody>
      </p:sp>
      <p:pic>
        <p:nvPicPr>
          <p:cNvPr descr="watermark.jpg" id="1526" name="Google Shape;1526;p1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27" name="Google Shape;1527;p121"/>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28" name="Google Shape;1528;p121"/>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29" name="Google Shape;1529;p121"/>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21"/>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31" name="Google Shape;1531;p121"/>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32" name="Google Shape;1532;p121"/>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33" name="Google Shape;1533;p121"/>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534" name="Google Shape;1534;p121"/>
          <p:cNvCxnSpPr/>
          <p:nvPr/>
        </p:nvCxnSpPr>
        <p:spPr>
          <a:xfrm>
            <a:off x="5242675" y="3401450"/>
            <a:ext cx="1213800" cy="547800"/>
          </a:xfrm>
          <a:prstGeom prst="straightConnector1">
            <a:avLst/>
          </a:prstGeom>
          <a:noFill/>
          <a:ln cap="flat" cmpd="sng" w="28575">
            <a:solidFill>
              <a:srgbClr val="6AA84F"/>
            </a:solidFill>
            <a:prstDash val="solid"/>
            <a:round/>
            <a:headEnd len="med" w="med" type="none"/>
            <a:tailEnd len="med" w="med" type="none"/>
          </a:ln>
        </p:spPr>
      </p:cxnSp>
      <p:sp>
        <p:nvSpPr>
          <p:cNvPr id="1535" name="Google Shape;1535;p121"/>
          <p:cNvSpPr/>
          <p:nvPr/>
        </p:nvSpPr>
        <p:spPr>
          <a:xfrm>
            <a:off x="5795275" y="3544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pic>
        <p:nvPicPr>
          <p:cNvPr id="135" name="Google Shape;135;p23"/>
          <p:cNvPicPr preferRelativeResize="0"/>
          <p:nvPr/>
        </p:nvPicPr>
        <p:blipFill>
          <a:blip r:embed="rId3">
            <a:alphaModFix/>
          </a:blip>
          <a:stretch>
            <a:fillRect/>
          </a:stretch>
        </p:blipFill>
        <p:spPr>
          <a:xfrm>
            <a:off x="1921625" y="1415325"/>
            <a:ext cx="5781998" cy="3728175"/>
          </a:xfrm>
          <a:prstGeom prst="rect">
            <a:avLst/>
          </a:prstGeom>
          <a:noFill/>
          <a:ln>
            <a:noFill/>
          </a:ln>
        </p:spPr>
      </p:pic>
      <p:sp>
        <p:nvSpPr>
          <p:cNvPr id="136" name="Google Shape;136;p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37" name="Google Shape;137;p23"/>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Illustration of biological neurons</a:t>
            </a:r>
            <a:endParaRPr sz="2900">
              <a:solidFill>
                <a:srgbClr val="434343"/>
              </a:solidFill>
              <a:latin typeface="Montserrat"/>
              <a:ea typeface="Montserrat"/>
              <a:cs typeface="Montserrat"/>
              <a:sym typeface="Montserrat"/>
            </a:endParaRPr>
          </a:p>
        </p:txBody>
      </p:sp>
      <p:pic>
        <p:nvPicPr>
          <p:cNvPr descr="watermark.jpg" id="138" name="Google Shape;138;p2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39" name="Google Shape;139;p2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9" name="Shape 1539"/>
        <p:cNvGrpSpPr/>
        <p:nvPr/>
      </p:nvGrpSpPr>
      <p:grpSpPr>
        <a:xfrm>
          <a:off x="0" y="0"/>
          <a:ext cx="0" cy="0"/>
          <a:chOff x="0" y="0"/>
          <a:chExt cx="0" cy="0"/>
        </a:xfrm>
      </p:grpSpPr>
      <p:pic>
        <p:nvPicPr>
          <p:cNvPr descr="watermark.jpg" id="1540" name="Google Shape;1540;p1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41" name="Google Shape;1541;p1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42" name="Google Shape;1542;p122"/>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Until we converge to zero, indicating a minimum.</a:t>
            </a:r>
            <a:endParaRPr sz="3000">
              <a:solidFill>
                <a:srgbClr val="434343"/>
              </a:solidFill>
              <a:latin typeface="Montserrat"/>
              <a:ea typeface="Montserrat"/>
              <a:cs typeface="Montserrat"/>
              <a:sym typeface="Montserrat"/>
            </a:endParaRPr>
          </a:p>
        </p:txBody>
      </p:sp>
      <p:pic>
        <p:nvPicPr>
          <p:cNvPr descr="watermark.jpg" id="1543" name="Google Shape;1543;p1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44" name="Google Shape;1544;p122"/>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45" name="Google Shape;1545;p122"/>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46" name="Google Shape;1546;p122"/>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22"/>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48" name="Google Shape;1548;p122"/>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49" name="Google Shape;1549;p122"/>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50" name="Google Shape;1550;p122"/>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cxnSp>
        <p:nvCxnSpPr>
          <p:cNvPr id="1551" name="Google Shape;1551;p122"/>
          <p:cNvCxnSpPr/>
          <p:nvPr/>
        </p:nvCxnSpPr>
        <p:spPr>
          <a:xfrm>
            <a:off x="5752775" y="3795250"/>
            <a:ext cx="1275300" cy="0"/>
          </a:xfrm>
          <a:prstGeom prst="straightConnector1">
            <a:avLst/>
          </a:prstGeom>
          <a:noFill/>
          <a:ln cap="flat" cmpd="sng" w="28575">
            <a:solidFill>
              <a:srgbClr val="6AA84F"/>
            </a:solidFill>
            <a:prstDash val="solid"/>
            <a:round/>
            <a:headEnd len="med" w="med" type="none"/>
            <a:tailEnd len="med" w="med" type="none"/>
          </a:ln>
        </p:spPr>
      </p:cxnSp>
      <p:sp>
        <p:nvSpPr>
          <p:cNvPr id="1552" name="Google Shape;1552;p122"/>
          <p:cNvSpPr/>
          <p:nvPr/>
        </p:nvSpPr>
        <p:spPr>
          <a:xfrm>
            <a:off x="6260550" y="36866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6" name="Shape 1556"/>
        <p:cNvGrpSpPr/>
        <p:nvPr/>
      </p:nvGrpSpPr>
      <p:grpSpPr>
        <a:xfrm>
          <a:off x="0" y="0"/>
          <a:ext cx="0" cy="0"/>
          <a:chOff x="0" y="0"/>
          <a:chExt cx="0" cy="0"/>
        </a:xfrm>
      </p:grpSpPr>
      <p:pic>
        <p:nvPicPr>
          <p:cNvPr descr="watermark.jpg" id="1557" name="Google Shape;1557;p1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58" name="Google Shape;1558;p1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59" name="Google Shape;1559;p123"/>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could have changed our step size to find the next point!</a:t>
            </a:r>
            <a:endParaRPr sz="3000">
              <a:solidFill>
                <a:srgbClr val="434343"/>
              </a:solidFill>
              <a:latin typeface="Montserrat"/>
              <a:ea typeface="Montserrat"/>
              <a:cs typeface="Montserrat"/>
              <a:sym typeface="Montserrat"/>
            </a:endParaRPr>
          </a:p>
        </p:txBody>
      </p:sp>
      <p:pic>
        <p:nvPicPr>
          <p:cNvPr descr="watermark.jpg" id="1560" name="Google Shape;1560;p1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61" name="Google Shape;1561;p123"/>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62" name="Google Shape;1562;p123"/>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63" name="Google Shape;1563;p123"/>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23"/>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65" name="Google Shape;1565;p123"/>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66" name="Google Shape;1566;p123"/>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67" name="Google Shape;1567;p123"/>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1" name="Shape 1571"/>
        <p:cNvGrpSpPr/>
        <p:nvPr/>
      </p:nvGrpSpPr>
      <p:grpSpPr>
        <a:xfrm>
          <a:off x="0" y="0"/>
          <a:ext cx="0" cy="0"/>
          <a:chOff x="0" y="0"/>
          <a:chExt cx="0" cy="0"/>
        </a:xfrm>
      </p:grpSpPr>
      <p:pic>
        <p:nvPicPr>
          <p:cNvPr descr="watermark.jpg" id="1572" name="Google Shape;1572;p1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73" name="Google Shape;1573;p1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74" name="Google Shape;1574;p124"/>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Our steps:</a:t>
            </a:r>
            <a:endParaRPr sz="3000">
              <a:solidFill>
                <a:srgbClr val="434343"/>
              </a:solidFill>
              <a:latin typeface="Montserrat"/>
              <a:ea typeface="Montserrat"/>
              <a:cs typeface="Montserrat"/>
              <a:sym typeface="Montserrat"/>
            </a:endParaRPr>
          </a:p>
        </p:txBody>
      </p:sp>
      <p:pic>
        <p:nvPicPr>
          <p:cNvPr descr="watermark.jpg" id="1575" name="Google Shape;1575;p1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76" name="Google Shape;1576;p124"/>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77" name="Google Shape;1577;p124"/>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78" name="Google Shape;1578;p124"/>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24"/>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580" name="Google Shape;1580;p124"/>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581" name="Google Shape;1581;p124"/>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582" name="Google Shape;1582;p124"/>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583" name="Google Shape;1583;p124"/>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24"/>
          <p:cNvSpPr/>
          <p:nvPr/>
        </p:nvSpPr>
        <p:spPr>
          <a:xfrm>
            <a:off x="5327700" y="32022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24"/>
          <p:cNvSpPr/>
          <p:nvPr/>
        </p:nvSpPr>
        <p:spPr>
          <a:xfrm>
            <a:off x="5795275" y="3544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24"/>
          <p:cNvSpPr/>
          <p:nvPr/>
        </p:nvSpPr>
        <p:spPr>
          <a:xfrm>
            <a:off x="6260550" y="36866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24"/>
          <p:cNvSpPr/>
          <p:nvPr/>
        </p:nvSpPr>
        <p:spPr>
          <a:xfrm>
            <a:off x="5086825" y="2744150"/>
            <a:ext cx="1232725" cy="982400"/>
          </a:xfrm>
          <a:custGeom>
            <a:rect b="b" l="l" r="r" t="t"/>
            <a:pathLst>
              <a:path extrusionOk="0" h="39296" w="49309">
                <a:moveTo>
                  <a:pt x="0" y="0"/>
                </a:moveTo>
                <a:lnTo>
                  <a:pt x="12280" y="20593"/>
                </a:lnTo>
                <a:lnTo>
                  <a:pt x="31362" y="34573"/>
                </a:lnTo>
                <a:lnTo>
                  <a:pt x="49309" y="39296"/>
                </a:lnTo>
              </a:path>
            </a:pathLst>
          </a:custGeom>
          <a:noFill/>
          <a:ln cap="flat" cmpd="sng" w="19050">
            <a:solidFill>
              <a:srgbClr val="6AA84F"/>
            </a:solidFill>
            <a:prstDash val="solid"/>
            <a:round/>
            <a:headEnd len="med" w="med" type="none"/>
            <a:tailEnd len="med" w="med" type="none"/>
          </a:ln>
        </p:spPr>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1" name="Shape 1591"/>
        <p:cNvGrpSpPr/>
        <p:nvPr/>
      </p:nvGrpSpPr>
      <p:grpSpPr>
        <a:xfrm>
          <a:off x="0" y="0"/>
          <a:ext cx="0" cy="0"/>
          <a:chOff x="0" y="0"/>
          <a:chExt cx="0" cy="0"/>
        </a:xfrm>
      </p:grpSpPr>
      <p:pic>
        <p:nvPicPr>
          <p:cNvPr descr="watermark.jpg" id="1592" name="Google Shape;1592;p1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593" name="Google Shape;1593;p1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594" name="Google Shape;1594;p125"/>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Smaller steps sizes take longer to find the minimum.</a:t>
            </a:r>
            <a:endParaRPr sz="3000">
              <a:solidFill>
                <a:srgbClr val="434343"/>
              </a:solidFill>
              <a:latin typeface="Montserrat"/>
              <a:ea typeface="Montserrat"/>
              <a:cs typeface="Montserrat"/>
              <a:sym typeface="Montserrat"/>
            </a:endParaRPr>
          </a:p>
        </p:txBody>
      </p:sp>
      <p:pic>
        <p:nvPicPr>
          <p:cNvPr descr="watermark.jpg" id="1595" name="Google Shape;1595;p1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596" name="Google Shape;1596;p125"/>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597" name="Google Shape;1597;p125"/>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598" name="Google Shape;1598;p125"/>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25"/>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600" name="Google Shape;1600;p125"/>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601" name="Google Shape;1601;p125"/>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602" name="Google Shape;1602;p125"/>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603" name="Google Shape;1603;p125"/>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25"/>
          <p:cNvSpPr/>
          <p:nvPr/>
        </p:nvSpPr>
        <p:spPr>
          <a:xfrm>
            <a:off x="5138750" y="29944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25"/>
          <p:cNvSpPr/>
          <p:nvPr/>
        </p:nvSpPr>
        <p:spPr>
          <a:xfrm>
            <a:off x="5299325" y="32001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25"/>
          <p:cNvSpPr/>
          <p:nvPr/>
        </p:nvSpPr>
        <p:spPr>
          <a:xfrm>
            <a:off x="5481225" y="338910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25"/>
          <p:cNvSpPr/>
          <p:nvPr/>
        </p:nvSpPr>
        <p:spPr>
          <a:xfrm>
            <a:off x="5676150" y="3544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25"/>
          <p:cNvSpPr/>
          <p:nvPr/>
        </p:nvSpPr>
        <p:spPr>
          <a:xfrm>
            <a:off x="5941900" y="36210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25"/>
          <p:cNvSpPr/>
          <p:nvPr/>
        </p:nvSpPr>
        <p:spPr>
          <a:xfrm>
            <a:off x="6206250" y="3678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25"/>
          <p:cNvSpPr/>
          <p:nvPr/>
        </p:nvSpPr>
        <p:spPr>
          <a:xfrm>
            <a:off x="5086825" y="2767750"/>
            <a:ext cx="1185500" cy="963525"/>
          </a:xfrm>
          <a:custGeom>
            <a:rect b="b" l="l" r="r" t="t"/>
            <a:pathLst>
              <a:path extrusionOk="0" h="38541" w="47420">
                <a:moveTo>
                  <a:pt x="0" y="0"/>
                </a:moveTo>
                <a:lnTo>
                  <a:pt x="4912" y="12281"/>
                </a:lnTo>
                <a:lnTo>
                  <a:pt x="11524" y="19838"/>
                </a:lnTo>
                <a:lnTo>
                  <a:pt x="18326" y="27017"/>
                </a:lnTo>
                <a:lnTo>
                  <a:pt x="26449" y="33440"/>
                </a:lnTo>
                <a:lnTo>
                  <a:pt x="36840" y="36652"/>
                </a:lnTo>
                <a:lnTo>
                  <a:pt x="47420" y="38541"/>
                </a:lnTo>
              </a:path>
            </a:pathLst>
          </a:custGeom>
          <a:noFill/>
          <a:ln cap="flat" cmpd="sng" w="28575">
            <a:solidFill>
              <a:srgbClr val="38761D"/>
            </a:solidFill>
            <a:prstDash val="solid"/>
            <a:round/>
            <a:headEnd len="med" w="med" type="none"/>
            <a:tailEnd len="med" w="med" type="none"/>
          </a:ln>
        </p:spPr>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4" name="Shape 1614"/>
        <p:cNvGrpSpPr/>
        <p:nvPr/>
      </p:nvGrpSpPr>
      <p:grpSpPr>
        <a:xfrm>
          <a:off x="0" y="0"/>
          <a:ext cx="0" cy="0"/>
          <a:chOff x="0" y="0"/>
          <a:chExt cx="0" cy="0"/>
        </a:xfrm>
      </p:grpSpPr>
      <p:pic>
        <p:nvPicPr>
          <p:cNvPr descr="watermark.jpg" id="1615" name="Google Shape;1615;p1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16" name="Google Shape;1616;p1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17" name="Google Shape;1617;p126"/>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Larger steps are faster, but we risk overshooting the minimum!</a:t>
            </a:r>
            <a:endParaRPr sz="3000">
              <a:solidFill>
                <a:srgbClr val="434343"/>
              </a:solidFill>
              <a:latin typeface="Montserrat"/>
              <a:ea typeface="Montserrat"/>
              <a:cs typeface="Montserrat"/>
              <a:sym typeface="Montserrat"/>
            </a:endParaRPr>
          </a:p>
        </p:txBody>
      </p:sp>
      <p:pic>
        <p:nvPicPr>
          <p:cNvPr descr="watermark.jpg" id="1618" name="Google Shape;1618;p1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619" name="Google Shape;1619;p126"/>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620" name="Google Shape;1620;p126"/>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621" name="Google Shape;1621;p126"/>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26"/>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623" name="Google Shape;1623;p126"/>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624" name="Google Shape;1624;p126"/>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625" name="Google Shape;1625;p126"/>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626" name="Google Shape;1626;p126"/>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26"/>
          <p:cNvSpPr/>
          <p:nvPr/>
        </p:nvSpPr>
        <p:spPr>
          <a:xfrm>
            <a:off x="5542625" y="3407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26"/>
          <p:cNvSpPr/>
          <p:nvPr/>
        </p:nvSpPr>
        <p:spPr>
          <a:xfrm>
            <a:off x="6702175" y="36210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26"/>
          <p:cNvSpPr/>
          <p:nvPr/>
        </p:nvSpPr>
        <p:spPr>
          <a:xfrm>
            <a:off x="7355225" y="30177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26"/>
          <p:cNvSpPr/>
          <p:nvPr/>
        </p:nvSpPr>
        <p:spPr>
          <a:xfrm>
            <a:off x="5072650" y="2456025"/>
            <a:ext cx="2890575" cy="1218575"/>
          </a:xfrm>
          <a:custGeom>
            <a:rect b="b" l="l" r="r" t="t"/>
            <a:pathLst>
              <a:path extrusionOk="0" h="48743" w="115623">
                <a:moveTo>
                  <a:pt x="0" y="12280"/>
                </a:moveTo>
                <a:lnTo>
                  <a:pt x="20593" y="39864"/>
                </a:lnTo>
                <a:lnTo>
                  <a:pt x="66691" y="48743"/>
                </a:lnTo>
                <a:lnTo>
                  <a:pt x="93140" y="23994"/>
                </a:lnTo>
                <a:lnTo>
                  <a:pt x="115623" y="0"/>
                </a:lnTo>
              </a:path>
            </a:pathLst>
          </a:custGeom>
          <a:noFill/>
          <a:ln cap="flat" cmpd="sng" w="28575">
            <a:solidFill>
              <a:srgbClr val="6AA84F"/>
            </a:solidFill>
            <a:prstDash val="solid"/>
            <a:round/>
            <a:headEnd len="med" w="med" type="none"/>
            <a:tailEnd len="med" w="med" type="triangle"/>
          </a:ln>
        </p:spPr>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4" name="Shape 1634"/>
        <p:cNvGrpSpPr/>
        <p:nvPr/>
      </p:nvGrpSpPr>
      <p:grpSpPr>
        <a:xfrm>
          <a:off x="0" y="0"/>
          <a:ext cx="0" cy="0"/>
          <a:chOff x="0" y="0"/>
          <a:chExt cx="0" cy="0"/>
        </a:xfrm>
      </p:grpSpPr>
      <p:pic>
        <p:nvPicPr>
          <p:cNvPr descr="watermark.jpg" id="1635" name="Google Shape;1635;p1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36" name="Google Shape;1636;p1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37" name="Google Shape;1637;p127"/>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step size is known as the </a:t>
            </a:r>
            <a:r>
              <a:rPr b="1" lang="en" sz="3000">
                <a:solidFill>
                  <a:srgbClr val="434343"/>
                </a:solidFill>
                <a:latin typeface="Montserrat"/>
                <a:ea typeface="Montserrat"/>
                <a:cs typeface="Montserrat"/>
                <a:sym typeface="Montserrat"/>
              </a:rPr>
              <a:t>learning rate.</a:t>
            </a:r>
            <a:endParaRPr b="1" sz="3000">
              <a:solidFill>
                <a:srgbClr val="434343"/>
              </a:solidFill>
              <a:latin typeface="Montserrat"/>
              <a:ea typeface="Montserrat"/>
              <a:cs typeface="Montserrat"/>
              <a:sym typeface="Montserrat"/>
            </a:endParaRPr>
          </a:p>
        </p:txBody>
      </p:sp>
      <p:pic>
        <p:nvPicPr>
          <p:cNvPr descr="watermark.jpg" id="1638" name="Google Shape;1638;p1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639" name="Google Shape;1639;p127"/>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640" name="Google Shape;1640;p127"/>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641" name="Google Shape;1641;p127"/>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27"/>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643" name="Google Shape;1643;p127"/>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644" name="Google Shape;1644;p127"/>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645" name="Google Shape;1645;p127"/>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
        <p:nvSpPr>
          <p:cNvPr id="1646" name="Google Shape;1646;p127"/>
          <p:cNvSpPr/>
          <p:nvPr/>
        </p:nvSpPr>
        <p:spPr>
          <a:xfrm>
            <a:off x="5030150" y="270162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27"/>
          <p:cNvSpPr/>
          <p:nvPr/>
        </p:nvSpPr>
        <p:spPr>
          <a:xfrm>
            <a:off x="5327700" y="32022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27"/>
          <p:cNvSpPr/>
          <p:nvPr/>
        </p:nvSpPr>
        <p:spPr>
          <a:xfrm>
            <a:off x="5795275" y="3544975"/>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27"/>
          <p:cNvSpPr/>
          <p:nvPr/>
        </p:nvSpPr>
        <p:spPr>
          <a:xfrm>
            <a:off x="6260550" y="3686650"/>
            <a:ext cx="108600" cy="108600"/>
          </a:xfrm>
          <a:prstGeom prst="ellipse">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27"/>
          <p:cNvSpPr/>
          <p:nvPr/>
        </p:nvSpPr>
        <p:spPr>
          <a:xfrm>
            <a:off x="5086825" y="2744150"/>
            <a:ext cx="1232725" cy="982400"/>
          </a:xfrm>
          <a:custGeom>
            <a:rect b="b" l="l" r="r" t="t"/>
            <a:pathLst>
              <a:path extrusionOk="0" h="39296" w="49309">
                <a:moveTo>
                  <a:pt x="0" y="0"/>
                </a:moveTo>
                <a:lnTo>
                  <a:pt x="12280" y="20593"/>
                </a:lnTo>
                <a:lnTo>
                  <a:pt x="31362" y="34573"/>
                </a:lnTo>
                <a:lnTo>
                  <a:pt x="49309" y="39296"/>
                </a:lnTo>
              </a:path>
            </a:pathLst>
          </a:custGeom>
          <a:noFill/>
          <a:ln cap="flat" cmpd="sng" w="19050">
            <a:solidFill>
              <a:srgbClr val="6AA84F"/>
            </a:solidFill>
            <a:prstDash val="solid"/>
            <a:round/>
            <a:headEnd len="med" w="med" type="none"/>
            <a:tailEnd len="med" w="med" type="none"/>
          </a:ln>
        </p:spPr>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4" name="Shape 1654"/>
        <p:cNvGrpSpPr/>
        <p:nvPr/>
      </p:nvGrpSpPr>
      <p:grpSpPr>
        <a:xfrm>
          <a:off x="0" y="0"/>
          <a:ext cx="0" cy="0"/>
          <a:chOff x="0" y="0"/>
          <a:chExt cx="0" cy="0"/>
        </a:xfrm>
      </p:grpSpPr>
      <p:pic>
        <p:nvPicPr>
          <p:cNvPr descr="watermark.jpg" id="1655" name="Google Shape;1655;p1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56" name="Google Shape;1656;p1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57" name="Google Shape;1657;p128"/>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learning rate we showed in our illustrations was constant (each step size was equal)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But we can be clever and adapt our step size as we go along.</a:t>
            </a:r>
            <a:endParaRPr sz="3000">
              <a:solidFill>
                <a:srgbClr val="434343"/>
              </a:solidFill>
              <a:latin typeface="Montserrat"/>
              <a:ea typeface="Montserrat"/>
              <a:cs typeface="Montserrat"/>
              <a:sym typeface="Montserrat"/>
            </a:endParaRPr>
          </a:p>
        </p:txBody>
      </p:sp>
      <p:pic>
        <p:nvPicPr>
          <p:cNvPr descr="watermark.jpg" id="1658" name="Google Shape;1658;p1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2" name="Shape 1662"/>
        <p:cNvGrpSpPr/>
        <p:nvPr/>
      </p:nvGrpSpPr>
      <p:grpSpPr>
        <a:xfrm>
          <a:off x="0" y="0"/>
          <a:ext cx="0" cy="0"/>
          <a:chOff x="0" y="0"/>
          <a:chExt cx="0" cy="0"/>
        </a:xfrm>
      </p:grpSpPr>
      <p:pic>
        <p:nvPicPr>
          <p:cNvPr descr="watermark.jpg" id="1663" name="Google Shape;1663;p1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64" name="Google Shape;1664;p1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65" name="Google Shape;1665;p129"/>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could start with larger steps, then go smaller as we realize the slope gets closer to zero.</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known as </a:t>
            </a:r>
            <a:r>
              <a:rPr b="1" lang="en" sz="3000">
                <a:solidFill>
                  <a:srgbClr val="434343"/>
                </a:solidFill>
                <a:latin typeface="Montserrat"/>
                <a:ea typeface="Montserrat"/>
                <a:cs typeface="Montserrat"/>
                <a:sym typeface="Montserrat"/>
              </a:rPr>
              <a:t>adaptive gradient descent.</a:t>
            </a:r>
            <a:endParaRPr b="1" sz="3000">
              <a:solidFill>
                <a:srgbClr val="434343"/>
              </a:solidFill>
              <a:latin typeface="Montserrat"/>
              <a:ea typeface="Montserrat"/>
              <a:cs typeface="Montserrat"/>
              <a:sym typeface="Montserrat"/>
            </a:endParaRPr>
          </a:p>
        </p:txBody>
      </p:sp>
      <p:pic>
        <p:nvPicPr>
          <p:cNvPr descr="watermark.jpg" id="1666" name="Google Shape;1666;p1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0" name="Shape 1670"/>
        <p:cNvGrpSpPr/>
        <p:nvPr/>
      </p:nvGrpSpPr>
      <p:grpSpPr>
        <a:xfrm>
          <a:off x="0" y="0"/>
          <a:ext cx="0" cy="0"/>
          <a:chOff x="0" y="0"/>
          <a:chExt cx="0" cy="0"/>
        </a:xfrm>
      </p:grpSpPr>
      <p:pic>
        <p:nvPicPr>
          <p:cNvPr descr="watermark.jpg" id="1671" name="Google Shape;1671;p1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72" name="Google Shape;1672;p1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73" name="Google Shape;1673;p130"/>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2015, Kingma and Ba published their paper: “Adam: A Method for Stochastic Optimization“.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Adam is a much more efficient way of searching for these minimums, so you will see us use it for our code!</a:t>
            </a:r>
            <a:endParaRPr sz="3000">
              <a:solidFill>
                <a:srgbClr val="434343"/>
              </a:solidFill>
              <a:latin typeface="Montserrat"/>
              <a:ea typeface="Montserrat"/>
              <a:cs typeface="Montserrat"/>
              <a:sym typeface="Montserrat"/>
            </a:endParaRPr>
          </a:p>
        </p:txBody>
      </p:sp>
      <p:pic>
        <p:nvPicPr>
          <p:cNvPr descr="watermark.jpg" id="1674" name="Google Shape;1674;p1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8" name="Shape 1678"/>
        <p:cNvGrpSpPr/>
        <p:nvPr/>
      </p:nvGrpSpPr>
      <p:grpSpPr>
        <a:xfrm>
          <a:off x="0" y="0"/>
          <a:ext cx="0" cy="0"/>
          <a:chOff x="0" y="0"/>
          <a:chExt cx="0" cy="0"/>
        </a:xfrm>
      </p:grpSpPr>
      <p:pic>
        <p:nvPicPr>
          <p:cNvPr id="1679" name="Google Shape;1679;p131"/>
          <p:cNvPicPr preferRelativeResize="0"/>
          <p:nvPr/>
        </p:nvPicPr>
        <p:blipFill>
          <a:blip r:embed="rId3">
            <a:alphaModFix/>
          </a:blip>
          <a:stretch>
            <a:fillRect/>
          </a:stretch>
        </p:blipFill>
        <p:spPr>
          <a:xfrm>
            <a:off x="2976550" y="2047863"/>
            <a:ext cx="3190875" cy="3095625"/>
          </a:xfrm>
          <a:prstGeom prst="rect">
            <a:avLst/>
          </a:prstGeom>
          <a:noFill/>
          <a:ln>
            <a:noFill/>
          </a:ln>
        </p:spPr>
      </p:pic>
      <p:pic>
        <p:nvPicPr>
          <p:cNvPr descr="watermark.jpg" id="1680" name="Google Shape;1680;p131"/>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681" name="Google Shape;1681;p1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82" name="Google Shape;1682;p131"/>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Adam versus other gradient descent algorithms:</a:t>
            </a:r>
            <a:endParaRPr sz="3000">
              <a:solidFill>
                <a:srgbClr val="434343"/>
              </a:solidFill>
              <a:latin typeface="Montserrat"/>
              <a:ea typeface="Montserrat"/>
              <a:cs typeface="Montserrat"/>
              <a:sym typeface="Montserrat"/>
            </a:endParaRPr>
          </a:p>
        </p:txBody>
      </p:sp>
      <p:pic>
        <p:nvPicPr>
          <p:cNvPr descr="watermark.jpg" id="1683" name="Google Shape;1683;p131"/>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pic>
        <p:nvPicPr>
          <p:cNvPr id="144" name="Google Shape;144;p24"/>
          <p:cNvPicPr preferRelativeResize="0"/>
          <p:nvPr/>
        </p:nvPicPr>
        <p:blipFill rotWithShape="1">
          <a:blip r:embed="rId3">
            <a:alphaModFix/>
          </a:blip>
          <a:srcRect b="0" l="0" r="38191" t="1729"/>
          <a:stretch/>
        </p:blipFill>
        <p:spPr>
          <a:xfrm>
            <a:off x="3140825" y="1479975"/>
            <a:ext cx="3573677" cy="3663524"/>
          </a:xfrm>
          <a:prstGeom prst="rect">
            <a:avLst/>
          </a:prstGeom>
          <a:noFill/>
          <a:ln>
            <a:noFill/>
          </a:ln>
        </p:spPr>
      </p:pic>
      <p:sp>
        <p:nvSpPr>
          <p:cNvPr id="145" name="Google Shape;145;p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46" name="Google Shape;146;p24"/>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Illustration of biological neurons</a:t>
            </a:r>
            <a:endParaRPr sz="2900">
              <a:solidFill>
                <a:srgbClr val="434343"/>
              </a:solidFill>
              <a:latin typeface="Montserrat"/>
              <a:ea typeface="Montserrat"/>
              <a:cs typeface="Montserrat"/>
              <a:sym typeface="Montserrat"/>
            </a:endParaRPr>
          </a:p>
        </p:txBody>
      </p:sp>
      <p:pic>
        <p:nvPicPr>
          <p:cNvPr descr="watermark.jpg" id="147" name="Google Shape;147;p2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48" name="Google Shape;148;p2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7" name="Shape 1687"/>
        <p:cNvGrpSpPr/>
        <p:nvPr/>
      </p:nvGrpSpPr>
      <p:grpSpPr>
        <a:xfrm>
          <a:off x="0" y="0"/>
          <a:ext cx="0" cy="0"/>
          <a:chOff x="0" y="0"/>
          <a:chExt cx="0" cy="0"/>
        </a:xfrm>
      </p:grpSpPr>
      <p:pic>
        <p:nvPicPr>
          <p:cNvPr descr="watermark.jpg" id="1688" name="Google Shape;1688;p1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89" name="Google Shape;1689;p1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90" name="Google Shape;1690;p132"/>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Realistically we’re calculating this descent in an n-dimensional space for all our weights.</a:t>
            </a:r>
            <a:endParaRPr sz="3000">
              <a:solidFill>
                <a:srgbClr val="434343"/>
              </a:solidFill>
              <a:latin typeface="Montserrat"/>
              <a:ea typeface="Montserrat"/>
              <a:cs typeface="Montserrat"/>
              <a:sym typeface="Montserrat"/>
            </a:endParaRPr>
          </a:p>
        </p:txBody>
      </p:sp>
      <p:pic>
        <p:nvPicPr>
          <p:cNvPr descr="watermark.jpg" id="1691" name="Google Shape;1691;p1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1692" name="Google Shape;1692;p132"/>
          <p:cNvPicPr preferRelativeResize="0"/>
          <p:nvPr/>
        </p:nvPicPr>
        <p:blipFill>
          <a:blip r:embed="rId4">
            <a:alphaModFix/>
          </a:blip>
          <a:stretch>
            <a:fillRect/>
          </a:stretch>
        </p:blipFill>
        <p:spPr>
          <a:xfrm>
            <a:off x="2412938" y="2817225"/>
            <a:ext cx="4318126" cy="2275575"/>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6" name="Shape 1696"/>
        <p:cNvGrpSpPr/>
        <p:nvPr/>
      </p:nvGrpSpPr>
      <p:grpSpPr>
        <a:xfrm>
          <a:off x="0" y="0"/>
          <a:ext cx="0" cy="0"/>
          <a:chOff x="0" y="0"/>
          <a:chExt cx="0" cy="0"/>
        </a:xfrm>
      </p:grpSpPr>
      <p:pic>
        <p:nvPicPr>
          <p:cNvPr descr="watermark.jpg" id="1697" name="Google Shape;1697;p1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98" name="Google Shape;1698;p1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699" name="Google Shape;1699;p133"/>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When dealing with these N-dimensional vectors (tensors), the notation changes from </a:t>
            </a:r>
            <a:r>
              <a:rPr b="1" lang="en" sz="3000">
                <a:solidFill>
                  <a:srgbClr val="434343"/>
                </a:solidFill>
                <a:latin typeface="Montserrat"/>
                <a:ea typeface="Montserrat"/>
                <a:cs typeface="Montserrat"/>
                <a:sym typeface="Montserrat"/>
              </a:rPr>
              <a:t>derivative</a:t>
            </a:r>
            <a:r>
              <a:rPr lang="en" sz="3000">
                <a:solidFill>
                  <a:srgbClr val="434343"/>
                </a:solidFill>
                <a:latin typeface="Montserrat"/>
                <a:ea typeface="Montserrat"/>
                <a:cs typeface="Montserrat"/>
                <a:sym typeface="Montserrat"/>
              </a:rPr>
              <a:t> to </a:t>
            </a:r>
            <a:r>
              <a:rPr b="1" lang="en" sz="3000">
                <a:solidFill>
                  <a:srgbClr val="434343"/>
                </a:solidFill>
                <a:latin typeface="Montserrat"/>
                <a:ea typeface="Montserrat"/>
                <a:cs typeface="Montserrat"/>
                <a:sym typeface="Montserrat"/>
              </a:rPr>
              <a:t>gradient</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calculate </a:t>
            </a:r>
            <a:r>
              <a:rPr b="1" lang="en" sz="3700">
                <a:solidFill>
                  <a:srgbClr val="434343"/>
                </a:solidFill>
                <a:latin typeface="Montserrat"/>
                <a:ea typeface="Montserrat"/>
                <a:cs typeface="Montserrat"/>
                <a:sym typeface="Montserrat"/>
              </a:rPr>
              <a:t>∇</a:t>
            </a:r>
            <a:r>
              <a:rPr b="1" lang="en" sz="3000">
                <a:solidFill>
                  <a:srgbClr val="434343"/>
                </a:solidFill>
                <a:latin typeface="Montserrat"/>
                <a:ea typeface="Montserrat"/>
                <a:cs typeface="Montserrat"/>
                <a:sym typeface="Montserrat"/>
              </a:rPr>
              <a:t>C(w1,w2,...wn)</a:t>
            </a:r>
            <a:endParaRPr b="1" sz="3000">
              <a:solidFill>
                <a:srgbClr val="434343"/>
              </a:solidFill>
              <a:latin typeface="Montserrat"/>
              <a:ea typeface="Montserrat"/>
              <a:cs typeface="Montserrat"/>
              <a:sym typeface="Montserrat"/>
            </a:endParaRPr>
          </a:p>
        </p:txBody>
      </p:sp>
      <p:pic>
        <p:nvPicPr>
          <p:cNvPr descr="watermark.jpg" id="1700" name="Google Shape;1700;p1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4" name="Shape 1704"/>
        <p:cNvGrpSpPr/>
        <p:nvPr/>
      </p:nvGrpSpPr>
      <p:grpSpPr>
        <a:xfrm>
          <a:off x="0" y="0"/>
          <a:ext cx="0" cy="0"/>
          <a:chOff x="0" y="0"/>
          <a:chExt cx="0" cy="0"/>
        </a:xfrm>
      </p:grpSpPr>
      <p:pic>
        <p:nvPicPr>
          <p:cNvPr descr="watermark.jpg" id="1705" name="Google Shape;1705;p1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06" name="Google Shape;1706;p1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07" name="Google Shape;1707;p134"/>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classification problems, we often use the </a:t>
            </a:r>
            <a:r>
              <a:rPr b="1" lang="en" sz="3000">
                <a:solidFill>
                  <a:srgbClr val="434343"/>
                </a:solidFill>
                <a:latin typeface="Montserrat"/>
                <a:ea typeface="Montserrat"/>
                <a:cs typeface="Montserrat"/>
                <a:sym typeface="Montserrat"/>
              </a:rPr>
              <a:t>cross entropy</a:t>
            </a:r>
            <a:r>
              <a:rPr lang="en" sz="3000">
                <a:solidFill>
                  <a:srgbClr val="434343"/>
                </a:solidFill>
                <a:latin typeface="Montserrat"/>
                <a:ea typeface="Montserrat"/>
                <a:cs typeface="Montserrat"/>
                <a:sym typeface="Montserrat"/>
              </a:rPr>
              <a:t> loss function.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assumption is that your model predicts a probability distribution p(y=i) for each class i=1,2,…,C. </a:t>
            </a:r>
            <a:endParaRPr sz="3000">
              <a:solidFill>
                <a:srgbClr val="434343"/>
              </a:solidFill>
              <a:latin typeface="Montserrat"/>
              <a:ea typeface="Montserrat"/>
              <a:cs typeface="Montserrat"/>
              <a:sym typeface="Montserrat"/>
            </a:endParaRPr>
          </a:p>
        </p:txBody>
      </p:sp>
      <p:pic>
        <p:nvPicPr>
          <p:cNvPr descr="watermark.jpg" id="1708" name="Google Shape;1708;p1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2" name="Shape 1712"/>
        <p:cNvGrpSpPr/>
        <p:nvPr/>
      </p:nvGrpSpPr>
      <p:grpSpPr>
        <a:xfrm>
          <a:off x="0" y="0"/>
          <a:ext cx="0" cy="0"/>
          <a:chOff x="0" y="0"/>
          <a:chExt cx="0" cy="0"/>
        </a:xfrm>
      </p:grpSpPr>
      <p:pic>
        <p:nvPicPr>
          <p:cNvPr descr="watermark.jpg" id="1713" name="Google Shape;1713;p1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14" name="Google Shape;1714;p1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15" name="Google Shape;1715;p135"/>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a binary classification this results in:</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0"/>
              </a:spcAft>
              <a:buNone/>
            </a:pPr>
            <a:r>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160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a:t>
            </a:r>
            <a:r>
              <a:rPr b="1" lang="en" sz="3000">
                <a:solidFill>
                  <a:srgbClr val="434343"/>
                </a:solidFill>
                <a:latin typeface="Montserrat"/>
                <a:ea typeface="Montserrat"/>
                <a:cs typeface="Montserrat"/>
                <a:sym typeface="Montserrat"/>
              </a:rPr>
              <a:t>M</a:t>
            </a:r>
            <a:r>
              <a:rPr lang="en" sz="3000">
                <a:solidFill>
                  <a:srgbClr val="434343"/>
                </a:solidFill>
                <a:latin typeface="Montserrat"/>
                <a:ea typeface="Montserrat"/>
                <a:cs typeface="Montserrat"/>
                <a:sym typeface="Montserrat"/>
              </a:rPr>
              <a:t> number of classes &gt; 2</a:t>
            </a:r>
            <a:endParaRPr sz="3000">
              <a:solidFill>
                <a:srgbClr val="434343"/>
              </a:solidFill>
              <a:latin typeface="Montserrat"/>
              <a:ea typeface="Montserrat"/>
              <a:cs typeface="Montserrat"/>
              <a:sym typeface="Montserrat"/>
            </a:endParaRPr>
          </a:p>
        </p:txBody>
      </p:sp>
      <p:pic>
        <p:nvPicPr>
          <p:cNvPr descr="watermark.jpg" id="1716" name="Google Shape;1716;p1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id="1717" name="Google Shape;1717;p135"/>
          <p:cNvPicPr preferRelativeResize="0"/>
          <p:nvPr/>
        </p:nvPicPr>
        <p:blipFill>
          <a:blip r:embed="rId4">
            <a:alphaModFix/>
          </a:blip>
          <a:stretch>
            <a:fillRect/>
          </a:stretch>
        </p:blipFill>
        <p:spPr>
          <a:xfrm>
            <a:off x="2061396" y="1824425"/>
            <a:ext cx="5200650" cy="800100"/>
          </a:xfrm>
          <a:prstGeom prst="rect">
            <a:avLst/>
          </a:prstGeom>
          <a:noFill/>
          <a:ln>
            <a:noFill/>
          </a:ln>
        </p:spPr>
      </p:pic>
      <p:pic>
        <p:nvPicPr>
          <p:cNvPr id="1718" name="Google Shape;1718;p135"/>
          <p:cNvPicPr preferRelativeResize="0"/>
          <p:nvPr/>
        </p:nvPicPr>
        <p:blipFill>
          <a:blip r:embed="rId5">
            <a:alphaModFix/>
          </a:blip>
          <a:stretch>
            <a:fillRect/>
          </a:stretch>
        </p:blipFill>
        <p:spPr>
          <a:xfrm>
            <a:off x="2933700" y="3327738"/>
            <a:ext cx="3276600" cy="1381125"/>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2" name="Shape 1722"/>
        <p:cNvGrpSpPr/>
        <p:nvPr/>
      </p:nvGrpSpPr>
      <p:grpSpPr>
        <a:xfrm>
          <a:off x="0" y="0"/>
          <a:ext cx="0" cy="0"/>
          <a:chOff x="0" y="0"/>
          <a:chExt cx="0" cy="0"/>
        </a:xfrm>
      </p:grpSpPr>
      <p:sp>
        <p:nvSpPr>
          <p:cNvPr id="1723" name="Google Shape;1723;p1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24" name="Google Shape;1724;p1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Review:</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Cost Functions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Gradient Descent</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Adam Optimizer</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Quadratic Cost and Cross-Entropy</a:t>
            </a:r>
            <a:endParaRPr sz="3000">
              <a:solidFill>
                <a:srgbClr val="434343"/>
              </a:solidFill>
              <a:latin typeface="Montserrat"/>
              <a:ea typeface="Montserrat"/>
              <a:cs typeface="Montserrat"/>
              <a:sym typeface="Montserrat"/>
            </a:endParaRPr>
          </a:p>
        </p:txBody>
      </p:sp>
      <p:pic>
        <p:nvPicPr>
          <p:cNvPr descr="watermark.jpg" id="1725" name="Google Shape;1725;p1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26" name="Google Shape;1726;p1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0" name="Shape 1730"/>
        <p:cNvGrpSpPr/>
        <p:nvPr/>
      </p:nvGrpSpPr>
      <p:grpSpPr>
        <a:xfrm>
          <a:off x="0" y="0"/>
          <a:ext cx="0" cy="0"/>
          <a:chOff x="0" y="0"/>
          <a:chExt cx="0" cy="0"/>
        </a:xfrm>
      </p:grpSpPr>
      <p:sp>
        <p:nvSpPr>
          <p:cNvPr id="1731" name="Google Shape;1731;p1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32" name="Google Shape;1732;p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far we understand how networks can take in input , effect that input with weights, biases, and activation functions to produce an estimated output.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we learned how to evaluate that output.</a:t>
            </a:r>
            <a:endParaRPr sz="3000">
              <a:solidFill>
                <a:srgbClr val="434343"/>
              </a:solidFill>
              <a:latin typeface="Montserrat"/>
              <a:ea typeface="Montserrat"/>
              <a:cs typeface="Montserrat"/>
              <a:sym typeface="Montserrat"/>
            </a:endParaRPr>
          </a:p>
        </p:txBody>
      </p:sp>
      <p:pic>
        <p:nvPicPr>
          <p:cNvPr descr="watermark.jpg" id="1733" name="Google Shape;1733;p1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34" name="Google Shape;1734;p1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8" name="Shape 1738"/>
        <p:cNvGrpSpPr/>
        <p:nvPr/>
      </p:nvGrpSpPr>
      <p:grpSpPr>
        <a:xfrm>
          <a:off x="0" y="0"/>
          <a:ext cx="0" cy="0"/>
          <a:chOff x="0" y="0"/>
          <a:chExt cx="0" cy="0"/>
        </a:xfrm>
      </p:grpSpPr>
      <p:sp>
        <p:nvSpPr>
          <p:cNvPr id="1739" name="Google Shape;1739;p1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40" name="Google Shape;1740;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last thing we need to learn about theory is: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Once we get our cost/loss value, how do we actually go back and adjust our weights and biases?</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a:t>
            </a:r>
            <a:r>
              <a:rPr b="1" lang="en" sz="3000">
                <a:solidFill>
                  <a:srgbClr val="434343"/>
                </a:solidFill>
                <a:latin typeface="Montserrat"/>
                <a:ea typeface="Montserrat"/>
                <a:cs typeface="Montserrat"/>
                <a:sym typeface="Montserrat"/>
              </a:rPr>
              <a:t>backpropagation</a:t>
            </a:r>
            <a:r>
              <a:rPr lang="en" sz="3000">
                <a:solidFill>
                  <a:srgbClr val="434343"/>
                </a:solidFill>
                <a:latin typeface="Montserrat"/>
                <a:ea typeface="Montserrat"/>
                <a:cs typeface="Montserrat"/>
                <a:sym typeface="Montserrat"/>
              </a:rPr>
              <a:t>, and it is what we are going to cover next!</a:t>
            </a:r>
            <a:endParaRPr sz="3000">
              <a:solidFill>
                <a:srgbClr val="434343"/>
              </a:solidFill>
              <a:latin typeface="Montserrat"/>
              <a:ea typeface="Montserrat"/>
              <a:cs typeface="Montserrat"/>
              <a:sym typeface="Montserrat"/>
            </a:endParaRPr>
          </a:p>
        </p:txBody>
      </p:sp>
      <p:pic>
        <p:nvPicPr>
          <p:cNvPr descr="watermark.jpg" id="1741" name="Google Shape;1741;p1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2" name="Google Shape;1742;p1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6" name="Shape 1746"/>
        <p:cNvGrpSpPr/>
        <p:nvPr/>
      </p:nvGrpSpPr>
      <p:grpSpPr>
        <a:xfrm>
          <a:off x="0" y="0"/>
          <a:ext cx="0" cy="0"/>
          <a:chOff x="0" y="0"/>
          <a:chExt cx="0" cy="0"/>
        </a:xfrm>
      </p:grpSpPr>
      <p:sp>
        <p:nvSpPr>
          <p:cNvPr id="1747" name="Google Shape;1747;p139"/>
          <p:cNvSpPr txBox="1"/>
          <p:nvPr>
            <p:ph type="ctrTitle"/>
          </p:nvPr>
        </p:nvSpPr>
        <p:spPr>
          <a:xfrm>
            <a:off x="282200" y="1898400"/>
            <a:ext cx="8520600" cy="78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Backpropagation</a:t>
            </a:r>
            <a:endParaRPr b="1">
              <a:latin typeface="Montserrat"/>
              <a:ea typeface="Montserrat"/>
              <a:cs typeface="Montserrat"/>
              <a:sym typeface="Montserrat"/>
            </a:endParaRPr>
          </a:p>
        </p:txBody>
      </p:sp>
      <p:pic>
        <p:nvPicPr>
          <p:cNvPr descr="watermark.jpg" id="1748" name="Google Shape;1748;p1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49" name="Google Shape;1749;p1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3" name="Shape 1753"/>
        <p:cNvGrpSpPr/>
        <p:nvPr/>
      </p:nvGrpSpPr>
      <p:grpSpPr>
        <a:xfrm>
          <a:off x="0" y="0"/>
          <a:ext cx="0" cy="0"/>
          <a:chOff x="0" y="0"/>
          <a:chExt cx="0" cy="0"/>
        </a:xfrm>
      </p:grpSpPr>
      <p:sp>
        <p:nvSpPr>
          <p:cNvPr id="1754" name="Google Shape;1754;p1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55" name="Google Shape;1755;p1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last theory topic we will cover is </a:t>
            </a:r>
            <a:r>
              <a:rPr b="1" lang="en" sz="3000">
                <a:solidFill>
                  <a:srgbClr val="434343"/>
                </a:solidFill>
                <a:latin typeface="Montserrat"/>
                <a:ea typeface="Montserrat"/>
                <a:cs typeface="Montserrat"/>
                <a:sym typeface="Montserrat"/>
              </a:rPr>
              <a:t>backpropagation.</a:t>
            </a:r>
            <a:endParaRPr b="1"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start by building an intuition behind backpropagation, and then we’ll dive into the calculus and notation of backpropagation.</a:t>
            </a:r>
            <a:endParaRPr sz="3000">
              <a:solidFill>
                <a:srgbClr val="434343"/>
              </a:solidFill>
              <a:latin typeface="Montserrat"/>
              <a:ea typeface="Montserrat"/>
              <a:cs typeface="Montserrat"/>
              <a:sym typeface="Montserrat"/>
            </a:endParaRPr>
          </a:p>
        </p:txBody>
      </p:sp>
      <p:pic>
        <p:nvPicPr>
          <p:cNvPr descr="watermark.jpg" id="1756" name="Google Shape;1756;p1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57" name="Google Shape;1757;p1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1" name="Shape 1761"/>
        <p:cNvGrpSpPr/>
        <p:nvPr/>
      </p:nvGrpSpPr>
      <p:grpSpPr>
        <a:xfrm>
          <a:off x="0" y="0"/>
          <a:ext cx="0" cy="0"/>
          <a:chOff x="0" y="0"/>
          <a:chExt cx="0" cy="0"/>
        </a:xfrm>
      </p:grpSpPr>
      <p:sp>
        <p:nvSpPr>
          <p:cNvPr id="1762" name="Google Shape;1762;p1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63" name="Google Shape;1763;p1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Fundamentally, we want to know how the cost function results changes with respect to the weights in the network, so we can update the weights to minimize the cost function</a:t>
            </a:r>
            <a:endParaRPr sz="3000">
              <a:solidFill>
                <a:srgbClr val="434343"/>
              </a:solidFill>
              <a:latin typeface="Montserrat"/>
              <a:ea typeface="Montserrat"/>
              <a:cs typeface="Montserrat"/>
              <a:sym typeface="Montserrat"/>
            </a:endParaRPr>
          </a:p>
        </p:txBody>
      </p:sp>
      <p:pic>
        <p:nvPicPr>
          <p:cNvPr descr="watermark.jpg" id="1764" name="Google Shape;1764;p1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65" name="Google Shape;1765;p1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pic>
        <p:nvPicPr>
          <p:cNvPr id="153" name="Google Shape;153;p25"/>
          <p:cNvPicPr preferRelativeResize="0"/>
          <p:nvPr/>
        </p:nvPicPr>
        <p:blipFill rotWithShape="1">
          <a:blip r:embed="rId3">
            <a:alphaModFix/>
          </a:blip>
          <a:srcRect b="0" l="0" r="38191" t="1729"/>
          <a:stretch/>
        </p:blipFill>
        <p:spPr>
          <a:xfrm>
            <a:off x="3140825" y="1479975"/>
            <a:ext cx="3573677" cy="3663524"/>
          </a:xfrm>
          <a:prstGeom prst="rect">
            <a:avLst/>
          </a:prstGeom>
          <a:noFill/>
          <a:ln>
            <a:noFill/>
          </a:ln>
        </p:spPr>
      </p:pic>
      <p:sp>
        <p:nvSpPr>
          <p:cNvPr id="154" name="Google Shape;154;p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55" name="Google Shape;155;p25"/>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really simplify this!</a:t>
            </a:r>
            <a:endParaRPr sz="2900">
              <a:solidFill>
                <a:srgbClr val="434343"/>
              </a:solidFill>
              <a:latin typeface="Montserrat"/>
              <a:ea typeface="Montserrat"/>
              <a:cs typeface="Montserrat"/>
              <a:sym typeface="Montserrat"/>
            </a:endParaRPr>
          </a:p>
        </p:txBody>
      </p:sp>
      <p:pic>
        <p:nvPicPr>
          <p:cNvPr descr="watermark.jpg" id="156" name="Google Shape;156;p25"/>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57" name="Google Shape;157;p25"/>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9" name="Shape 1769"/>
        <p:cNvGrpSpPr/>
        <p:nvPr/>
      </p:nvGrpSpPr>
      <p:grpSpPr>
        <a:xfrm>
          <a:off x="0" y="0"/>
          <a:ext cx="0" cy="0"/>
          <a:chOff x="0" y="0"/>
          <a:chExt cx="0" cy="0"/>
        </a:xfrm>
      </p:grpSpPr>
      <p:sp>
        <p:nvSpPr>
          <p:cNvPr id="1770" name="Google Shape;1770;p1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71" name="Google Shape;1771;p1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begin with a very simple network, where each layer only has 1 neuron</a:t>
            </a:r>
            <a:endParaRPr sz="3000">
              <a:solidFill>
                <a:srgbClr val="434343"/>
              </a:solidFill>
              <a:latin typeface="Montserrat"/>
              <a:ea typeface="Montserrat"/>
              <a:cs typeface="Montserrat"/>
              <a:sym typeface="Montserrat"/>
            </a:endParaRPr>
          </a:p>
        </p:txBody>
      </p:sp>
      <p:pic>
        <p:nvPicPr>
          <p:cNvPr descr="watermark.jpg" id="1772" name="Google Shape;1772;p1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73" name="Google Shape;1773;p1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74" name="Google Shape;1774;p142"/>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42"/>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42"/>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42"/>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78" name="Google Shape;1778;p142"/>
          <p:cNvCxnSpPr>
            <a:stCxn id="1774" idx="6"/>
            <a:endCxn id="1775"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779" name="Google Shape;1779;p142"/>
          <p:cNvCxnSpPr>
            <a:stCxn id="1775" idx="6"/>
            <a:endCxn id="1776"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780" name="Google Shape;1780;p142"/>
          <p:cNvCxnSpPr>
            <a:stCxn id="1776" idx="6"/>
            <a:endCxn id="1777"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4" name="Shape 1784"/>
        <p:cNvGrpSpPr/>
        <p:nvPr/>
      </p:nvGrpSpPr>
      <p:grpSpPr>
        <a:xfrm>
          <a:off x="0" y="0"/>
          <a:ext cx="0" cy="0"/>
          <a:chOff x="0" y="0"/>
          <a:chExt cx="0" cy="0"/>
        </a:xfrm>
      </p:grpSpPr>
      <p:sp>
        <p:nvSpPr>
          <p:cNvPr id="1785" name="Google Shape;1785;p1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786" name="Google Shape;1786;p1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Each input will receive a weight and bias</a:t>
            </a:r>
            <a:endParaRPr b="1" sz="3000">
              <a:solidFill>
                <a:srgbClr val="434343"/>
              </a:solidFill>
              <a:latin typeface="Montserrat"/>
              <a:ea typeface="Montserrat"/>
              <a:cs typeface="Montserrat"/>
              <a:sym typeface="Montserrat"/>
            </a:endParaRPr>
          </a:p>
        </p:txBody>
      </p:sp>
      <p:pic>
        <p:nvPicPr>
          <p:cNvPr descr="watermark.jpg" id="1787" name="Google Shape;1787;p1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8" name="Google Shape;1788;p1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789" name="Google Shape;1789;p143"/>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43"/>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43"/>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43"/>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3" name="Google Shape;1793;p143"/>
          <p:cNvCxnSpPr>
            <a:stCxn id="1789" idx="6"/>
            <a:endCxn id="1790"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794" name="Google Shape;1794;p143"/>
          <p:cNvCxnSpPr>
            <a:stCxn id="1790" idx="6"/>
            <a:endCxn id="1791"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795" name="Google Shape;1795;p143"/>
          <p:cNvCxnSpPr>
            <a:stCxn id="1791" idx="6"/>
            <a:endCxn id="1792"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
        <p:nvSpPr>
          <p:cNvPr id="1796" name="Google Shape;1796;p143"/>
          <p:cNvSpPr txBox="1"/>
          <p:nvPr>
            <p:ph idx="1" type="body"/>
          </p:nvPr>
        </p:nvSpPr>
        <p:spPr>
          <a:xfrm>
            <a:off x="174600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w1   +b1</a:t>
            </a:r>
            <a:endParaRPr b="1">
              <a:solidFill>
                <a:srgbClr val="434343"/>
              </a:solidFill>
              <a:latin typeface="Montserrat"/>
              <a:ea typeface="Montserrat"/>
              <a:cs typeface="Montserrat"/>
              <a:sym typeface="Montserrat"/>
            </a:endParaRPr>
          </a:p>
        </p:txBody>
      </p:sp>
      <p:sp>
        <p:nvSpPr>
          <p:cNvPr id="1797" name="Google Shape;1797;p143"/>
          <p:cNvSpPr txBox="1"/>
          <p:nvPr>
            <p:ph idx="1" type="body"/>
          </p:nvPr>
        </p:nvSpPr>
        <p:spPr>
          <a:xfrm>
            <a:off x="338145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w2   +b2</a:t>
            </a:r>
            <a:endParaRPr b="1">
              <a:solidFill>
                <a:srgbClr val="434343"/>
              </a:solidFill>
              <a:latin typeface="Montserrat"/>
              <a:ea typeface="Montserrat"/>
              <a:cs typeface="Montserrat"/>
              <a:sym typeface="Montserrat"/>
            </a:endParaRPr>
          </a:p>
        </p:txBody>
      </p:sp>
      <p:sp>
        <p:nvSpPr>
          <p:cNvPr id="1798" name="Google Shape;1798;p143"/>
          <p:cNvSpPr txBox="1"/>
          <p:nvPr>
            <p:ph idx="1" type="body"/>
          </p:nvPr>
        </p:nvSpPr>
        <p:spPr>
          <a:xfrm>
            <a:off x="4931875"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w3   +b3</a:t>
            </a:r>
            <a:endParaRPr b="1">
              <a:solidFill>
                <a:srgbClr val="434343"/>
              </a:solidFill>
              <a:latin typeface="Montserrat"/>
              <a:ea typeface="Montserrat"/>
              <a:cs typeface="Montserrat"/>
              <a:sym typeface="Montserrat"/>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2" name="Shape 1802"/>
        <p:cNvGrpSpPr/>
        <p:nvPr/>
      </p:nvGrpSpPr>
      <p:grpSpPr>
        <a:xfrm>
          <a:off x="0" y="0"/>
          <a:ext cx="0" cy="0"/>
          <a:chOff x="0" y="0"/>
          <a:chExt cx="0" cy="0"/>
        </a:xfrm>
      </p:grpSpPr>
      <p:sp>
        <p:nvSpPr>
          <p:cNvPr id="1803" name="Google Shape;1803;p1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04" name="Google Shape;1804;p1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have:</a:t>
            </a:r>
            <a:endParaRPr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C(w1,b1,w2,b2,w3,b3)</a:t>
            </a:r>
            <a:endParaRPr b="1" sz="3000">
              <a:solidFill>
                <a:srgbClr val="434343"/>
              </a:solidFill>
              <a:latin typeface="Montserrat"/>
              <a:ea typeface="Montserrat"/>
              <a:cs typeface="Montserrat"/>
              <a:sym typeface="Montserrat"/>
            </a:endParaRPr>
          </a:p>
        </p:txBody>
      </p:sp>
      <p:pic>
        <p:nvPicPr>
          <p:cNvPr descr="watermark.jpg" id="1805" name="Google Shape;1805;p1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06" name="Google Shape;1806;p1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07" name="Google Shape;1807;p144"/>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44"/>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44"/>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44"/>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1" name="Google Shape;1811;p144"/>
          <p:cNvCxnSpPr>
            <a:stCxn id="1807" idx="6"/>
            <a:endCxn id="1808"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812" name="Google Shape;1812;p144"/>
          <p:cNvCxnSpPr>
            <a:stCxn id="1808" idx="6"/>
            <a:endCxn id="1809"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813" name="Google Shape;1813;p144"/>
          <p:cNvCxnSpPr>
            <a:stCxn id="1809" idx="6"/>
            <a:endCxn id="1810"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
        <p:nvSpPr>
          <p:cNvPr id="1814" name="Google Shape;1814;p144"/>
          <p:cNvSpPr txBox="1"/>
          <p:nvPr>
            <p:ph idx="1" type="body"/>
          </p:nvPr>
        </p:nvSpPr>
        <p:spPr>
          <a:xfrm>
            <a:off x="174600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w1   +b1</a:t>
            </a:r>
            <a:endParaRPr b="1">
              <a:solidFill>
                <a:srgbClr val="434343"/>
              </a:solidFill>
              <a:latin typeface="Montserrat"/>
              <a:ea typeface="Montserrat"/>
              <a:cs typeface="Montserrat"/>
              <a:sym typeface="Montserrat"/>
            </a:endParaRPr>
          </a:p>
        </p:txBody>
      </p:sp>
      <p:sp>
        <p:nvSpPr>
          <p:cNvPr id="1815" name="Google Shape;1815;p144"/>
          <p:cNvSpPr txBox="1"/>
          <p:nvPr>
            <p:ph idx="1" type="body"/>
          </p:nvPr>
        </p:nvSpPr>
        <p:spPr>
          <a:xfrm>
            <a:off x="338145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w2   +b2</a:t>
            </a:r>
            <a:endParaRPr b="1">
              <a:solidFill>
                <a:srgbClr val="434343"/>
              </a:solidFill>
              <a:latin typeface="Montserrat"/>
              <a:ea typeface="Montserrat"/>
              <a:cs typeface="Montserrat"/>
              <a:sym typeface="Montserrat"/>
            </a:endParaRPr>
          </a:p>
        </p:txBody>
      </p:sp>
      <p:sp>
        <p:nvSpPr>
          <p:cNvPr id="1816" name="Google Shape;1816;p144"/>
          <p:cNvSpPr txBox="1"/>
          <p:nvPr>
            <p:ph idx="1" type="body"/>
          </p:nvPr>
        </p:nvSpPr>
        <p:spPr>
          <a:xfrm>
            <a:off x="4931875"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w3   +b3</a:t>
            </a:r>
            <a:endParaRPr b="1">
              <a:solidFill>
                <a:srgbClr val="434343"/>
              </a:solidFill>
              <a:latin typeface="Montserrat"/>
              <a:ea typeface="Montserrat"/>
              <a:cs typeface="Montserrat"/>
              <a:sym typeface="Montserrat"/>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0" name="Shape 1820"/>
        <p:cNvGrpSpPr/>
        <p:nvPr/>
      </p:nvGrpSpPr>
      <p:grpSpPr>
        <a:xfrm>
          <a:off x="0" y="0"/>
          <a:ext cx="0" cy="0"/>
          <a:chOff x="0" y="0"/>
          <a:chExt cx="0" cy="0"/>
        </a:xfrm>
      </p:grpSpPr>
      <p:sp>
        <p:nvSpPr>
          <p:cNvPr id="1821" name="Google Shape;1821;p1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22" name="Google Shape;1822;p1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We’ve already seen how this process propagates forward.</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start at the end to see the backpropagation.</a:t>
            </a:r>
            <a:endParaRPr sz="3000">
              <a:solidFill>
                <a:srgbClr val="434343"/>
              </a:solidFill>
              <a:latin typeface="Montserrat"/>
              <a:ea typeface="Montserrat"/>
              <a:cs typeface="Montserrat"/>
              <a:sym typeface="Montserrat"/>
            </a:endParaRPr>
          </a:p>
        </p:txBody>
      </p:sp>
      <p:pic>
        <p:nvPicPr>
          <p:cNvPr descr="watermark.jpg" id="1823" name="Google Shape;1823;p1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24" name="Google Shape;1824;p1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25" name="Google Shape;1825;p145"/>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45"/>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45"/>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45"/>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29" name="Google Shape;1829;p145"/>
          <p:cNvCxnSpPr>
            <a:stCxn id="1825" idx="6"/>
            <a:endCxn id="1826"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830" name="Google Shape;1830;p145"/>
          <p:cNvCxnSpPr>
            <a:stCxn id="1826" idx="6"/>
            <a:endCxn id="1827"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831" name="Google Shape;1831;p145"/>
          <p:cNvCxnSpPr>
            <a:stCxn id="1827" idx="6"/>
            <a:endCxn id="1828"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
        <p:nvSpPr>
          <p:cNvPr id="1832" name="Google Shape;1832;p145"/>
          <p:cNvSpPr txBox="1"/>
          <p:nvPr>
            <p:ph idx="1" type="body"/>
          </p:nvPr>
        </p:nvSpPr>
        <p:spPr>
          <a:xfrm>
            <a:off x="174600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w1   +b1</a:t>
            </a:r>
            <a:endParaRPr b="1">
              <a:solidFill>
                <a:srgbClr val="434343"/>
              </a:solidFill>
              <a:latin typeface="Montserrat"/>
              <a:ea typeface="Montserrat"/>
              <a:cs typeface="Montserrat"/>
              <a:sym typeface="Montserrat"/>
            </a:endParaRPr>
          </a:p>
        </p:txBody>
      </p:sp>
      <p:sp>
        <p:nvSpPr>
          <p:cNvPr id="1833" name="Google Shape;1833;p145"/>
          <p:cNvSpPr txBox="1"/>
          <p:nvPr>
            <p:ph idx="1" type="body"/>
          </p:nvPr>
        </p:nvSpPr>
        <p:spPr>
          <a:xfrm>
            <a:off x="3381450"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w2   +b2</a:t>
            </a:r>
            <a:endParaRPr b="1">
              <a:solidFill>
                <a:srgbClr val="434343"/>
              </a:solidFill>
              <a:latin typeface="Montserrat"/>
              <a:ea typeface="Montserrat"/>
              <a:cs typeface="Montserrat"/>
              <a:sym typeface="Montserrat"/>
            </a:endParaRPr>
          </a:p>
        </p:txBody>
      </p:sp>
      <p:sp>
        <p:nvSpPr>
          <p:cNvPr id="1834" name="Google Shape;1834;p145"/>
          <p:cNvSpPr txBox="1"/>
          <p:nvPr>
            <p:ph idx="1" type="body"/>
          </p:nvPr>
        </p:nvSpPr>
        <p:spPr>
          <a:xfrm>
            <a:off x="4931875" y="32903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w3   +b3</a:t>
            </a:r>
            <a:endParaRPr b="1">
              <a:solidFill>
                <a:srgbClr val="434343"/>
              </a:solidFill>
              <a:latin typeface="Montserrat"/>
              <a:ea typeface="Montserrat"/>
              <a:cs typeface="Montserrat"/>
              <a:sym typeface="Montserrat"/>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8" name="Shape 1838"/>
        <p:cNvGrpSpPr/>
        <p:nvPr/>
      </p:nvGrpSpPr>
      <p:grpSpPr>
        <a:xfrm>
          <a:off x="0" y="0"/>
          <a:ext cx="0" cy="0"/>
          <a:chOff x="0" y="0"/>
          <a:chExt cx="0" cy="0"/>
        </a:xfrm>
      </p:grpSpPr>
      <p:sp>
        <p:nvSpPr>
          <p:cNvPr id="1839" name="Google Shape;1839;p1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40" name="Google Shape;1840;p1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say we have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 layers, then our notation becomes:</a:t>
            </a:r>
            <a:endParaRPr sz="3000">
              <a:solidFill>
                <a:srgbClr val="434343"/>
              </a:solidFill>
              <a:latin typeface="Montserrat"/>
              <a:ea typeface="Montserrat"/>
              <a:cs typeface="Montserrat"/>
              <a:sym typeface="Montserrat"/>
            </a:endParaRPr>
          </a:p>
        </p:txBody>
      </p:sp>
      <p:pic>
        <p:nvPicPr>
          <p:cNvPr descr="watermark.jpg" id="1841" name="Google Shape;1841;p1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42" name="Google Shape;1842;p1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43" name="Google Shape;1843;p146"/>
          <p:cNvSpPr/>
          <p:nvPr/>
        </p:nvSpPr>
        <p:spPr>
          <a:xfrm>
            <a:off x="116971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46"/>
          <p:cNvSpPr/>
          <p:nvPr/>
        </p:nvSpPr>
        <p:spPr>
          <a:xfrm>
            <a:off x="27155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46"/>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46"/>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47" name="Google Shape;1847;p146"/>
          <p:cNvCxnSpPr>
            <a:stCxn id="1843" idx="6"/>
            <a:endCxn id="1844" idx="2"/>
          </p:cNvCxnSpPr>
          <p:nvPr/>
        </p:nvCxnSpPr>
        <p:spPr>
          <a:xfrm>
            <a:off x="1708213" y="3731603"/>
            <a:ext cx="1007400" cy="0"/>
          </a:xfrm>
          <a:prstGeom prst="straightConnector1">
            <a:avLst/>
          </a:prstGeom>
          <a:noFill/>
          <a:ln cap="flat" cmpd="sng" w="28575">
            <a:solidFill>
              <a:schemeClr val="dk2"/>
            </a:solidFill>
            <a:prstDash val="solid"/>
            <a:round/>
            <a:headEnd len="med" w="med" type="none"/>
            <a:tailEnd len="med" w="med" type="none"/>
          </a:ln>
        </p:spPr>
      </p:cxnSp>
      <p:cxnSp>
        <p:nvCxnSpPr>
          <p:cNvPr id="1848" name="Google Shape;1848;p146"/>
          <p:cNvCxnSpPr>
            <a:stCxn id="1844" idx="6"/>
            <a:endCxn id="1845" idx="2"/>
          </p:cNvCxnSpPr>
          <p:nvPr/>
        </p:nvCxnSpPr>
        <p:spPr>
          <a:xfrm>
            <a:off x="3254063" y="3731603"/>
            <a:ext cx="1191300" cy="0"/>
          </a:xfrm>
          <a:prstGeom prst="straightConnector1">
            <a:avLst/>
          </a:prstGeom>
          <a:noFill/>
          <a:ln cap="flat" cmpd="sng" w="28575">
            <a:solidFill>
              <a:schemeClr val="dk2"/>
            </a:solidFill>
            <a:prstDash val="solid"/>
            <a:round/>
            <a:headEnd len="med" w="med" type="none"/>
            <a:tailEnd len="med" w="med" type="none"/>
          </a:ln>
        </p:spPr>
      </p:cxnSp>
      <p:cxnSp>
        <p:nvCxnSpPr>
          <p:cNvPr id="1849" name="Google Shape;1849;p146"/>
          <p:cNvCxnSpPr>
            <a:stCxn id="1845" idx="6"/>
            <a:endCxn id="1846"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sp>
        <p:nvSpPr>
          <p:cNvPr id="1850" name="Google Shape;1850;p146"/>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851" name="Google Shape;1851;p146"/>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
        <p:nvSpPr>
          <p:cNvPr id="1852" name="Google Shape;1852;p146"/>
          <p:cNvSpPr txBox="1"/>
          <p:nvPr>
            <p:ph idx="1" type="body"/>
          </p:nvPr>
        </p:nvSpPr>
        <p:spPr>
          <a:xfrm>
            <a:off x="276312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L-2</a:t>
            </a:r>
            <a:endParaRPr b="1">
              <a:solidFill>
                <a:srgbClr val="434343"/>
              </a:solidFill>
              <a:latin typeface="Montserrat"/>
              <a:ea typeface="Montserrat"/>
              <a:cs typeface="Montserrat"/>
              <a:sym typeface="Montserrat"/>
            </a:endParaRPr>
          </a:p>
        </p:txBody>
      </p:sp>
      <p:sp>
        <p:nvSpPr>
          <p:cNvPr id="1853" name="Google Shape;1853;p146"/>
          <p:cNvSpPr txBox="1"/>
          <p:nvPr>
            <p:ph idx="1" type="body"/>
          </p:nvPr>
        </p:nvSpPr>
        <p:spPr>
          <a:xfrm>
            <a:off x="1248250" y="390690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L-n </a:t>
            </a:r>
            <a:endParaRPr b="1">
              <a:solidFill>
                <a:srgbClr val="434343"/>
              </a:solidFill>
              <a:latin typeface="Montserrat"/>
              <a:ea typeface="Montserrat"/>
              <a:cs typeface="Montserrat"/>
              <a:sym typeface="Montserrat"/>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7" name="Shape 1857"/>
        <p:cNvGrpSpPr/>
        <p:nvPr/>
      </p:nvGrpSpPr>
      <p:grpSpPr>
        <a:xfrm>
          <a:off x="0" y="0"/>
          <a:ext cx="0" cy="0"/>
          <a:chOff x="0" y="0"/>
          <a:chExt cx="0" cy="0"/>
        </a:xfrm>
      </p:grpSpPr>
      <p:sp>
        <p:nvSpPr>
          <p:cNvPr id="1858" name="Google Shape;1858;p1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59" name="Google Shape;1859;p1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Focusing on these last two layers, let’s define </a:t>
            </a:r>
            <a:r>
              <a:rPr b="1" lang="en" sz="3000">
                <a:solidFill>
                  <a:srgbClr val="434343"/>
                </a:solidFill>
                <a:latin typeface="Montserrat"/>
                <a:ea typeface="Montserrat"/>
                <a:cs typeface="Montserrat"/>
                <a:sym typeface="Montserrat"/>
              </a:rPr>
              <a:t>z=wx+b</a:t>
            </a:r>
            <a:endParaRPr b="1"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applying an activation function we’ll state: </a:t>
            </a:r>
            <a:r>
              <a:rPr b="1" lang="en" sz="3000">
                <a:solidFill>
                  <a:srgbClr val="434343"/>
                </a:solidFill>
                <a:latin typeface="Montserrat"/>
                <a:ea typeface="Montserrat"/>
                <a:cs typeface="Montserrat"/>
                <a:sym typeface="Montserrat"/>
              </a:rPr>
              <a:t>a = σ(z)</a:t>
            </a:r>
            <a:endParaRPr b="1" sz="3000">
              <a:solidFill>
                <a:srgbClr val="434343"/>
              </a:solidFill>
              <a:latin typeface="Montserrat"/>
              <a:ea typeface="Montserrat"/>
              <a:cs typeface="Montserrat"/>
              <a:sym typeface="Montserrat"/>
            </a:endParaRPr>
          </a:p>
        </p:txBody>
      </p:sp>
      <p:pic>
        <p:nvPicPr>
          <p:cNvPr descr="watermark.jpg" id="1860" name="Google Shape;1860;p1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61" name="Google Shape;1861;p1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62" name="Google Shape;1862;p147"/>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47"/>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64" name="Google Shape;1864;p147"/>
          <p:cNvCxnSpPr>
            <a:stCxn id="1862" idx="6"/>
            <a:endCxn id="1863"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865" name="Google Shape;1865;p147"/>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866" name="Google Shape;1866;p147"/>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867" name="Google Shape;1867;p147"/>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transition>
    <p:fade/>
  </p:transition>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1" name="Shape 1871"/>
        <p:cNvGrpSpPr/>
        <p:nvPr/>
      </p:nvGrpSpPr>
      <p:grpSpPr>
        <a:xfrm>
          <a:off x="0" y="0"/>
          <a:ext cx="0" cy="0"/>
          <a:chOff x="0" y="0"/>
          <a:chExt cx="0" cy="0"/>
        </a:xfrm>
      </p:grpSpPr>
      <p:sp>
        <p:nvSpPr>
          <p:cNvPr id="1872" name="Google Shape;1872;p1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73" name="Google Shape;1873;p14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have:</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w</a:t>
            </a:r>
            <a:r>
              <a:rPr b="1" baseline="30000" lang="en" sz="3000">
                <a:solidFill>
                  <a:srgbClr val="434343"/>
                </a:solidFill>
                <a:latin typeface="Montserrat"/>
                <a:ea typeface="Montserrat"/>
                <a:cs typeface="Montserrat"/>
                <a:sym typeface="Montserrat"/>
              </a:rPr>
              <a:t>L </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L-1 </a:t>
            </a:r>
            <a:r>
              <a:rPr b="1" lang="en" sz="3000">
                <a:solidFill>
                  <a:srgbClr val="434343"/>
                </a:solidFill>
                <a:latin typeface="Montserrat"/>
                <a:ea typeface="Montserrat"/>
                <a:cs typeface="Montserrat"/>
                <a:sym typeface="Montserrat"/>
              </a:rPr>
              <a:t>+b</a:t>
            </a:r>
            <a:r>
              <a:rPr b="1" baseline="30000" lang="en" sz="3000">
                <a:solidFill>
                  <a:srgbClr val="434343"/>
                </a:solidFill>
                <a:latin typeface="Montserrat"/>
                <a:ea typeface="Montserrat"/>
                <a:cs typeface="Montserrat"/>
                <a:sym typeface="Montserrat"/>
              </a:rPr>
              <a:t>L</a:t>
            </a:r>
            <a:endParaRPr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1600"/>
              </a:spcAft>
              <a:buNone/>
            </a:pPr>
            <a:r>
              <a:t/>
            </a:r>
            <a:endParaRPr sz="3100">
              <a:solidFill>
                <a:srgbClr val="434343"/>
              </a:solidFill>
              <a:latin typeface="Montserrat"/>
              <a:ea typeface="Montserrat"/>
              <a:cs typeface="Montserrat"/>
              <a:sym typeface="Montserrat"/>
            </a:endParaRPr>
          </a:p>
        </p:txBody>
      </p:sp>
      <p:pic>
        <p:nvPicPr>
          <p:cNvPr descr="watermark.jpg" id="1874" name="Google Shape;1874;p1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75" name="Google Shape;1875;p1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76" name="Google Shape;1876;p148"/>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48"/>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8" name="Google Shape;1878;p148"/>
          <p:cNvCxnSpPr>
            <a:stCxn id="1876" idx="6"/>
            <a:endCxn id="1877"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879" name="Google Shape;1879;p148"/>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880" name="Google Shape;1880;p148"/>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881" name="Google Shape;1881;p148"/>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transition>
    <p:fade/>
  </p:transition>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5" name="Shape 1885"/>
        <p:cNvGrpSpPr/>
        <p:nvPr/>
      </p:nvGrpSpPr>
      <p:grpSpPr>
        <a:xfrm>
          <a:off x="0" y="0"/>
          <a:ext cx="0" cy="0"/>
          <a:chOff x="0" y="0"/>
          <a:chExt cx="0" cy="0"/>
        </a:xfrm>
      </p:grpSpPr>
      <p:sp>
        <p:nvSpPr>
          <p:cNvPr id="1886" name="Google Shape;1886;p1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887" name="Google Shape;1887;p14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have:</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w</a:t>
            </a:r>
            <a:r>
              <a:rPr b="1" baseline="30000" lang="en" sz="3000">
                <a:solidFill>
                  <a:srgbClr val="434343"/>
                </a:solidFill>
                <a:latin typeface="Montserrat"/>
                <a:ea typeface="Montserrat"/>
                <a:cs typeface="Montserrat"/>
                <a:sym typeface="Montserrat"/>
              </a:rPr>
              <a:t>L </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L-1 </a:t>
            </a:r>
            <a:r>
              <a:rPr b="1" lang="en" sz="3000">
                <a:solidFill>
                  <a:srgbClr val="434343"/>
                </a:solidFill>
                <a:latin typeface="Montserrat"/>
                <a:ea typeface="Montserrat"/>
                <a:cs typeface="Montserrat"/>
                <a:sym typeface="Montserrat"/>
              </a:rPr>
              <a:t>+b</a:t>
            </a:r>
            <a:r>
              <a:rPr b="1" baseline="30000" lang="en" sz="3000">
                <a:solidFill>
                  <a:srgbClr val="434343"/>
                </a:solidFill>
                <a:latin typeface="Montserrat"/>
                <a:ea typeface="Montserrat"/>
                <a:cs typeface="Montserrat"/>
                <a:sym typeface="Montserrat"/>
              </a:rPr>
              <a:t>L</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1600"/>
              </a:spcAft>
              <a:buNone/>
            </a:pPr>
            <a:r>
              <a:t/>
            </a:r>
            <a:endParaRPr sz="3100">
              <a:solidFill>
                <a:srgbClr val="434343"/>
              </a:solidFill>
              <a:latin typeface="Montserrat"/>
              <a:ea typeface="Montserrat"/>
              <a:cs typeface="Montserrat"/>
              <a:sym typeface="Montserrat"/>
            </a:endParaRPr>
          </a:p>
        </p:txBody>
      </p:sp>
      <p:pic>
        <p:nvPicPr>
          <p:cNvPr descr="watermark.jpg" id="1888" name="Google Shape;1888;p1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89" name="Google Shape;1889;p1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890" name="Google Shape;1890;p149"/>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49"/>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92" name="Google Shape;1892;p149"/>
          <p:cNvCxnSpPr>
            <a:stCxn id="1890" idx="6"/>
            <a:endCxn id="1891"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893" name="Google Shape;1893;p149"/>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894" name="Google Shape;1894;p149"/>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895" name="Google Shape;1895;p149"/>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transition>
    <p:fade/>
  </p:transition>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9" name="Shape 1899"/>
        <p:cNvGrpSpPr/>
        <p:nvPr/>
      </p:nvGrpSpPr>
      <p:grpSpPr>
        <a:xfrm>
          <a:off x="0" y="0"/>
          <a:ext cx="0" cy="0"/>
          <a:chOff x="0" y="0"/>
          <a:chExt cx="0" cy="0"/>
        </a:xfrm>
      </p:grpSpPr>
      <p:sp>
        <p:nvSpPr>
          <p:cNvPr id="1900" name="Google Shape;1900;p1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01" name="Google Shape;1901;p15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we have:</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w</a:t>
            </a:r>
            <a:r>
              <a:rPr b="1" baseline="30000" lang="en" sz="3000">
                <a:solidFill>
                  <a:srgbClr val="434343"/>
                </a:solidFill>
                <a:latin typeface="Montserrat"/>
                <a:ea typeface="Montserrat"/>
                <a:cs typeface="Montserrat"/>
                <a:sym typeface="Montserrat"/>
              </a:rPr>
              <a:t>L </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L-1 </a:t>
            </a:r>
            <a:r>
              <a:rPr b="1" lang="en" sz="3000">
                <a:solidFill>
                  <a:srgbClr val="434343"/>
                </a:solidFill>
                <a:latin typeface="Montserrat"/>
                <a:ea typeface="Montserrat"/>
                <a:cs typeface="Montserrat"/>
                <a:sym typeface="Montserrat"/>
              </a:rPr>
              <a:t>+b</a:t>
            </a:r>
            <a:r>
              <a:rPr b="1" baseline="30000" lang="en" sz="3000">
                <a:solidFill>
                  <a:srgbClr val="434343"/>
                </a:solidFill>
                <a:latin typeface="Montserrat"/>
                <a:ea typeface="Montserrat"/>
                <a:cs typeface="Montserrat"/>
                <a:sym typeface="Montserrat"/>
              </a:rPr>
              <a:t>L</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1" marL="9144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C</a:t>
            </a:r>
            <a:r>
              <a:rPr b="1" baseline="-25000" lang="en" sz="3000">
                <a:solidFill>
                  <a:srgbClr val="434343"/>
                </a:solidFill>
                <a:latin typeface="Montserrat"/>
                <a:ea typeface="Montserrat"/>
                <a:cs typeface="Montserrat"/>
                <a:sym typeface="Montserrat"/>
              </a:rPr>
              <a:t>0</a:t>
            </a:r>
            <a:r>
              <a:rPr b="1" lang="en" sz="3000">
                <a:solidFill>
                  <a:srgbClr val="434343"/>
                </a:solidFill>
                <a:latin typeface="Montserrat"/>
                <a:ea typeface="Montserrat"/>
                <a:cs typeface="Montserrat"/>
                <a:sym typeface="Montserrat"/>
              </a:rPr>
              <a:t>(...) =(a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y)</a:t>
            </a:r>
            <a:r>
              <a:rPr b="1" baseline="30000" lang="en" sz="3000">
                <a:solidFill>
                  <a:srgbClr val="434343"/>
                </a:solidFill>
                <a:latin typeface="Montserrat"/>
                <a:ea typeface="Montserrat"/>
                <a:cs typeface="Montserrat"/>
                <a:sym typeface="Montserrat"/>
              </a:rPr>
              <a:t>2  </a:t>
            </a:r>
            <a:r>
              <a:rPr baseline="30000" lang="en" sz="3000">
                <a:solidFill>
                  <a:srgbClr val="434343"/>
                </a:solidFill>
                <a:latin typeface="Montserrat"/>
                <a:ea typeface="Montserrat"/>
                <a:cs typeface="Montserrat"/>
                <a:sym typeface="Montserrat"/>
              </a:rPr>
              <a:t> </a:t>
            </a:r>
            <a:endParaRPr sz="3100">
              <a:solidFill>
                <a:srgbClr val="434343"/>
              </a:solidFill>
              <a:latin typeface="Montserrat"/>
              <a:ea typeface="Montserrat"/>
              <a:cs typeface="Montserrat"/>
              <a:sym typeface="Montserrat"/>
            </a:endParaRPr>
          </a:p>
        </p:txBody>
      </p:sp>
      <p:pic>
        <p:nvPicPr>
          <p:cNvPr descr="watermark.jpg" id="1902" name="Google Shape;1902;p1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03" name="Google Shape;1903;p1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04" name="Google Shape;1904;p150"/>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50"/>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06" name="Google Shape;1906;p150"/>
          <p:cNvCxnSpPr>
            <a:stCxn id="1904" idx="6"/>
            <a:endCxn id="1905"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907" name="Google Shape;1907;p150"/>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908" name="Google Shape;1908;p150"/>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909" name="Google Shape;1909;p150"/>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transition>
    <p:fade/>
  </p:transition>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3" name="Shape 1913"/>
        <p:cNvGrpSpPr/>
        <p:nvPr/>
      </p:nvGrpSpPr>
      <p:grpSpPr>
        <a:xfrm>
          <a:off x="0" y="0"/>
          <a:ext cx="0" cy="0"/>
          <a:chOff x="0" y="0"/>
          <a:chExt cx="0" cy="0"/>
        </a:xfrm>
      </p:grpSpPr>
      <p:sp>
        <p:nvSpPr>
          <p:cNvPr id="1914" name="Google Shape;1914;p1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15" name="Google Shape;1915;p1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want to understand how sensitive is the cost function to changes in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1600"/>
              </a:spcAft>
              <a:buNone/>
            </a:pPr>
            <a:r>
              <a:rPr baseline="30000" lang="en" sz="3000">
                <a:solidFill>
                  <a:srgbClr val="434343"/>
                </a:solidFill>
                <a:latin typeface="Montserrat"/>
                <a:ea typeface="Montserrat"/>
                <a:cs typeface="Montserrat"/>
                <a:sym typeface="Montserrat"/>
              </a:rPr>
              <a:t> </a:t>
            </a:r>
            <a:endParaRPr sz="3100">
              <a:solidFill>
                <a:srgbClr val="434343"/>
              </a:solidFill>
              <a:latin typeface="Montserrat"/>
              <a:ea typeface="Montserrat"/>
              <a:cs typeface="Montserrat"/>
              <a:sym typeface="Montserrat"/>
            </a:endParaRPr>
          </a:p>
        </p:txBody>
      </p:sp>
      <p:pic>
        <p:nvPicPr>
          <p:cNvPr descr="watermark.jpg" id="1916" name="Google Shape;1916;p1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17" name="Google Shape;1917;p1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918" name="Google Shape;1918;p151"/>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51"/>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20" name="Google Shape;1920;p151"/>
          <p:cNvCxnSpPr>
            <a:stCxn id="1918" idx="6"/>
            <a:endCxn id="1919"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921" name="Google Shape;1921;p151"/>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922" name="Google Shape;1922;p151"/>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923" name="Google Shape;1923;p151"/>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pic>
        <p:nvPicPr>
          <p:cNvPr id="1924" name="Google Shape;1924;p151"/>
          <p:cNvPicPr preferRelativeResize="0"/>
          <p:nvPr/>
        </p:nvPicPr>
        <p:blipFill rotWithShape="1">
          <a:blip r:embed="rId4">
            <a:alphaModFix/>
          </a:blip>
          <a:srcRect b="0" l="0" r="77281" t="0"/>
          <a:stretch/>
        </p:blipFill>
        <p:spPr>
          <a:xfrm>
            <a:off x="1133777" y="2187000"/>
            <a:ext cx="890026" cy="109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63" name="Google Shape;163;p26"/>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Simplified Biological Neuron Model</a:t>
            </a:r>
            <a:endParaRPr sz="2900">
              <a:solidFill>
                <a:srgbClr val="434343"/>
              </a:solidFill>
              <a:latin typeface="Montserrat"/>
              <a:ea typeface="Montserrat"/>
              <a:cs typeface="Montserrat"/>
              <a:sym typeface="Montserrat"/>
            </a:endParaRPr>
          </a:p>
        </p:txBody>
      </p:sp>
      <p:pic>
        <p:nvPicPr>
          <p:cNvPr descr="watermark.jpg" id="164" name="Google Shape;164;p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65" name="Google Shape;165;p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66" name="Google Shape;166;p26"/>
          <p:cNvSpPr/>
          <p:nvPr/>
        </p:nvSpPr>
        <p:spPr>
          <a:xfrm>
            <a:off x="1042425" y="1821625"/>
            <a:ext cx="8101893" cy="3321887"/>
          </a:xfrm>
          <a:custGeom>
            <a:rect b="b" l="l" r="r" t="t"/>
            <a:pathLst>
              <a:path extrusionOk="0" h="93377" w="281023">
                <a:moveTo>
                  <a:pt x="157968" y="18775"/>
                </a:moveTo>
                <a:cubicBezTo>
                  <a:pt x="180675" y="17087"/>
                  <a:pt x="282164" y="8496"/>
                  <a:pt x="280860" y="10490"/>
                </a:cubicBezTo>
                <a:cubicBezTo>
                  <a:pt x="279556" y="12485"/>
                  <a:pt x="175688" y="23991"/>
                  <a:pt x="150143" y="30742"/>
                </a:cubicBezTo>
                <a:cubicBezTo>
                  <a:pt x="124598" y="37493"/>
                  <a:pt x="134494" y="48539"/>
                  <a:pt x="127590" y="50994"/>
                </a:cubicBezTo>
                <a:cubicBezTo>
                  <a:pt x="120686" y="53449"/>
                  <a:pt x="113705" y="45548"/>
                  <a:pt x="108719" y="45471"/>
                </a:cubicBezTo>
                <a:cubicBezTo>
                  <a:pt x="103733" y="45394"/>
                  <a:pt x="100205" y="50840"/>
                  <a:pt x="97673" y="50533"/>
                </a:cubicBezTo>
                <a:cubicBezTo>
                  <a:pt x="95142" y="50226"/>
                  <a:pt x="102812" y="36495"/>
                  <a:pt x="93530" y="43629"/>
                </a:cubicBezTo>
                <a:cubicBezTo>
                  <a:pt x="84248" y="50763"/>
                  <a:pt x="43821" y="93491"/>
                  <a:pt x="41980" y="93338"/>
                </a:cubicBezTo>
                <a:cubicBezTo>
                  <a:pt x="40139" y="93185"/>
                  <a:pt x="76270" y="52068"/>
                  <a:pt x="82484" y="42709"/>
                </a:cubicBezTo>
                <a:cubicBezTo>
                  <a:pt x="88698" y="33350"/>
                  <a:pt x="92993" y="36572"/>
                  <a:pt x="79262" y="37186"/>
                </a:cubicBezTo>
                <a:cubicBezTo>
                  <a:pt x="65531" y="37800"/>
                  <a:pt x="-287" y="47849"/>
                  <a:pt x="96" y="46391"/>
                </a:cubicBezTo>
                <a:cubicBezTo>
                  <a:pt x="480" y="44934"/>
                  <a:pt x="78571" y="36112"/>
                  <a:pt x="81563" y="28441"/>
                </a:cubicBezTo>
                <a:cubicBezTo>
                  <a:pt x="84555" y="20770"/>
                  <a:pt x="16665" y="1822"/>
                  <a:pt x="18046" y="364"/>
                </a:cubicBezTo>
                <a:cubicBezTo>
                  <a:pt x="19427" y="-1094"/>
                  <a:pt x="75580" y="17394"/>
                  <a:pt x="89848" y="19695"/>
                </a:cubicBezTo>
                <a:cubicBezTo>
                  <a:pt x="104116" y="21996"/>
                  <a:pt x="98977" y="15783"/>
                  <a:pt x="103656" y="14172"/>
                </a:cubicBezTo>
                <a:cubicBezTo>
                  <a:pt x="108336" y="12561"/>
                  <a:pt x="111098" y="8956"/>
                  <a:pt x="117925" y="10030"/>
                </a:cubicBezTo>
                <a:cubicBezTo>
                  <a:pt x="124752" y="11104"/>
                  <a:pt x="137946" y="19159"/>
                  <a:pt x="144620" y="20616"/>
                </a:cubicBezTo>
                <a:cubicBezTo>
                  <a:pt x="151294" y="22074"/>
                  <a:pt x="135261" y="20463"/>
                  <a:pt x="157968" y="18775"/>
                </a:cubicBezTo>
                <a:close/>
              </a:path>
            </a:pathLst>
          </a:custGeom>
          <a:solidFill>
            <a:srgbClr val="D9D2E9"/>
          </a:solidFill>
          <a:ln cap="flat" cmpd="sng" w="76200">
            <a:solidFill>
              <a:srgbClr val="A64D79"/>
            </a:solidFill>
            <a:prstDash val="solid"/>
            <a:round/>
            <a:headEnd len="med" w="med" type="none"/>
            <a:tailEnd len="med" w="med" type="none"/>
          </a:ln>
        </p:spPr>
      </p:sp>
      <p:sp>
        <p:nvSpPr>
          <p:cNvPr id="167" name="Google Shape;167;p26"/>
          <p:cNvSpPr txBox="1"/>
          <p:nvPr>
            <p:ph type="title"/>
          </p:nvPr>
        </p:nvSpPr>
        <p:spPr>
          <a:xfrm>
            <a:off x="512850" y="2479000"/>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Dendrites</a:t>
            </a:r>
            <a:endParaRPr b="1">
              <a:solidFill>
                <a:srgbClr val="351C75"/>
              </a:solidFill>
              <a:latin typeface="Montserrat"/>
              <a:ea typeface="Montserrat"/>
              <a:cs typeface="Montserrat"/>
              <a:sym typeface="Montserrat"/>
            </a:endParaRPr>
          </a:p>
        </p:txBody>
      </p:sp>
      <p:sp>
        <p:nvSpPr>
          <p:cNvPr id="168" name="Google Shape;168;p26"/>
          <p:cNvSpPr txBox="1"/>
          <p:nvPr>
            <p:ph type="title"/>
          </p:nvPr>
        </p:nvSpPr>
        <p:spPr>
          <a:xfrm>
            <a:off x="3839575" y="379352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Nucleus </a:t>
            </a:r>
            <a:endParaRPr b="1">
              <a:solidFill>
                <a:srgbClr val="351C75"/>
              </a:solidFill>
              <a:latin typeface="Montserrat"/>
              <a:ea typeface="Montserrat"/>
              <a:cs typeface="Montserrat"/>
              <a:sym typeface="Montserrat"/>
            </a:endParaRPr>
          </a:p>
        </p:txBody>
      </p:sp>
      <p:sp>
        <p:nvSpPr>
          <p:cNvPr id="169" name="Google Shape;169;p26"/>
          <p:cNvSpPr txBox="1"/>
          <p:nvPr>
            <p:ph type="title"/>
          </p:nvPr>
        </p:nvSpPr>
        <p:spPr>
          <a:xfrm>
            <a:off x="6594025" y="27397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Axon</a:t>
            </a:r>
            <a:endParaRPr b="1">
              <a:solidFill>
                <a:srgbClr val="351C75"/>
              </a:solidFill>
              <a:latin typeface="Montserrat"/>
              <a:ea typeface="Montserrat"/>
              <a:cs typeface="Montserrat"/>
              <a:sym typeface="Montserrat"/>
            </a:endParaRPr>
          </a:p>
        </p:txBody>
      </p:sp>
      <p:sp>
        <p:nvSpPr>
          <p:cNvPr id="170" name="Google Shape;170;p26"/>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8" name="Shape 1928"/>
        <p:cNvGrpSpPr/>
        <p:nvPr/>
      </p:nvGrpSpPr>
      <p:grpSpPr>
        <a:xfrm>
          <a:off x="0" y="0"/>
          <a:ext cx="0" cy="0"/>
          <a:chOff x="0" y="0"/>
          <a:chExt cx="0" cy="0"/>
        </a:xfrm>
      </p:grpSpPr>
      <p:pic>
        <p:nvPicPr>
          <p:cNvPr id="1929" name="Google Shape;1929;p152"/>
          <p:cNvPicPr preferRelativeResize="0"/>
          <p:nvPr/>
        </p:nvPicPr>
        <p:blipFill>
          <a:blip r:embed="rId3">
            <a:alphaModFix/>
          </a:blip>
          <a:stretch>
            <a:fillRect/>
          </a:stretch>
        </p:blipFill>
        <p:spPr>
          <a:xfrm>
            <a:off x="1133778" y="2187000"/>
            <a:ext cx="3917622" cy="1093500"/>
          </a:xfrm>
          <a:prstGeom prst="rect">
            <a:avLst/>
          </a:prstGeom>
          <a:noFill/>
          <a:ln>
            <a:noFill/>
          </a:ln>
        </p:spPr>
      </p:pic>
      <p:sp>
        <p:nvSpPr>
          <p:cNvPr id="1930" name="Google Shape;1930;p1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31" name="Google Shape;1931;p1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Using the relationships we already know along with the chain rule:</a:t>
            </a:r>
            <a:endParaRPr sz="3000">
              <a:solidFill>
                <a:srgbClr val="434343"/>
              </a:solidFill>
              <a:latin typeface="Montserrat"/>
              <a:ea typeface="Montserrat"/>
              <a:cs typeface="Montserrat"/>
              <a:sym typeface="Montserrat"/>
            </a:endParaRPr>
          </a:p>
          <a:p>
            <a:pPr indent="0" lvl="0" marL="914400" marR="0" rtl="0" algn="l">
              <a:lnSpc>
                <a:spcPct val="115000"/>
              </a:lnSpc>
              <a:spcBef>
                <a:spcPts val="1600"/>
              </a:spcBef>
              <a:spcAft>
                <a:spcPts val="1600"/>
              </a:spcAft>
              <a:buNone/>
            </a:pPr>
            <a:r>
              <a:rPr baseline="30000" lang="en" sz="3000">
                <a:solidFill>
                  <a:srgbClr val="434343"/>
                </a:solidFill>
                <a:latin typeface="Montserrat"/>
                <a:ea typeface="Montserrat"/>
                <a:cs typeface="Montserrat"/>
                <a:sym typeface="Montserrat"/>
              </a:rPr>
              <a:t> </a:t>
            </a:r>
            <a:endParaRPr sz="3100">
              <a:solidFill>
                <a:srgbClr val="434343"/>
              </a:solidFill>
              <a:latin typeface="Montserrat"/>
              <a:ea typeface="Montserrat"/>
              <a:cs typeface="Montserrat"/>
              <a:sym typeface="Montserrat"/>
            </a:endParaRPr>
          </a:p>
        </p:txBody>
      </p:sp>
      <p:pic>
        <p:nvPicPr>
          <p:cNvPr descr="watermark.jpg" id="1932" name="Google Shape;1932;p152"/>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33" name="Google Shape;1933;p152"/>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934" name="Google Shape;1934;p152"/>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52"/>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6" name="Google Shape;1936;p152"/>
          <p:cNvCxnSpPr>
            <a:stCxn id="1934" idx="6"/>
            <a:endCxn id="1935"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937" name="Google Shape;1937;p152"/>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938" name="Google Shape;1938;p152"/>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939" name="Google Shape;1939;p152"/>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3" name="Shape 1943"/>
        <p:cNvGrpSpPr/>
        <p:nvPr/>
      </p:nvGrpSpPr>
      <p:grpSpPr>
        <a:xfrm>
          <a:off x="0" y="0"/>
          <a:ext cx="0" cy="0"/>
          <a:chOff x="0" y="0"/>
          <a:chExt cx="0" cy="0"/>
        </a:xfrm>
      </p:grpSpPr>
      <p:pic>
        <p:nvPicPr>
          <p:cNvPr id="1944" name="Google Shape;1944;p153"/>
          <p:cNvPicPr preferRelativeResize="0"/>
          <p:nvPr/>
        </p:nvPicPr>
        <p:blipFill>
          <a:blip r:embed="rId3">
            <a:alphaModFix/>
          </a:blip>
          <a:stretch>
            <a:fillRect/>
          </a:stretch>
        </p:blipFill>
        <p:spPr>
          <a:xfrm>
            <a:off x="1156425" y="2198049"/>
            <a:ext cx="4049925" cy="1114375"/>
          </a:xfrm>
          <a:prstGeom prst="rect">
            <a:avLst/>
          </a:prstGeom>
          <a:noFill/>
          <a:ln>
            <a:noFill/>
          </a:ln>
        </p:spPr>
      </p:pic>
      <p:sp>
        <p:nvSpPr>
          <p:cNvPr id="1945" name="Google Shape;1945;p1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46" name="Google Shape;1946;p153"/>
          <p:cNvSpPr txBox="1"/>
          <p:nvPr>
            <p:ph idx="1" type="body"/>
          </p:nvPr>
        </p:nvSpPr>
        <p:spPr>
          <a:xfrm>
            <a:off x="311700" y="1152475"/>
            <a:ext cx="8520600" cy="1191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calculate the same for the bias terms:</a:t>
            </a:r>
            <a:endParaRPr sz="3100">
              <a:solidFill>
                <a:srgbClr val="434343"/>
              </a:solidFill>
              <a:latin typeface="Montserrat"/>
              <a:ea typeface="Montserrat"/>
              <a:cs typeface="Montserrat"/>
              <a:sym typeface="Montserrat"/>
            </a:endParaRPr>
          </a:p>
        </p:txBody>
      </p:sp>
      <p:pic>
        <p:nvPicPr>
          <p:cNvPr descr="watermark.jpg" id="1947" name="Google Shape;1947;p15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948" name="Google Shape;1948;p15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
        <p:nvSpPr>
          <p:cNvPr id="1949" name="Google Shape;1949;p153"/>
          <p:cNvSpPr/>
          <p:nvPr/>
        </p:nvSpPr>
        <p:spPr>
          <a:xfrm>
            <a:off x="4445488"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53"/>
          <p:cNvSpPr/>
          <p:nvPr/>
        </p:nvSpPr>
        <p:spPr>
          <a:xfrm>
            <a:off x="5977063" y="34623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51" name="Google Shape;1951;p153"/>
          <p:cNvCxnSpPr>
            <a:stCxn id="1949" idx="6"/>
            <a:endCxn id="1950" idx="2"/>
          </p:cNvCxnSpPr>
          <p:nvPr/>
        </p:nvCxnSpPr>
        <p:spPr>
          <a:xfrm>
            <a:off x="4983988" y="3731603"/>
            <a:ext cx="993000" cy="0"/>
          </a:xfrm>
          <a:prstGeom prst="straightConnector1">
            <a:avLst/>
          </a:prstGeom>
          <a:noFill/>
          <a:ln cap="flat" cmpd="sng" w="28575">
            <a:solidFill>
              <a:schemeClr val="dk2"/>
            </a:solidFill>
            <a:prstDash val="solid"/>
            <a:round/>
            <a:headEnd len="med" w="med" type="none"/>
            <a:tailEnd len="med" w="med" type="none"/>
          </a:ln>
        </p:spPr>
      </p:cxnSp>
      <p:cxnSp>
        <p:nvCxnSpPr>
          <p:cNvPr id="1952" name="Google Shape;1952;p153"/>
          <p:cNvCxnSpPr/>
          <p:nvPr/>
        </p:nvCxnSpPr>
        <p:spPr>
          <a:xfrm>
            <a:off x="3407713" y="3731603"/>
            <a:ext cx="993000" cy="0"/>
          </a:xfrm>
          <a:prstGeom prst="straightConnector1">
            <a:avLst/>
          </a:prstGeom>
          <a:noFill/>
          <a:ln cap="flat" cmpd="sng" w="28575">
            <a:solidFill>
              <a:schemeClr val="dk2"/>
            </a:solidFill>
            <a:prstDash val="dot"/>
            <a:round/>
            <a:headEnd len="med" w="med" type="none"/>
            <a:tailEnd len="med" w="med" type="none"/>
          </a:ln>
        </p:spPr>
      </p:cxnSp>
      <p:sp>
        <p:nvSpPr>
          <p:cNvPr id="1953" name="Google Shape;1953;p153"/>
          <p:cNvSpPr txBox="1"/>
          <p:nvPr>
            <p:ph idx="1" type="body"/>
          </p:nvPr>
        </p:nvSpPr>
        <p:spPr>
          <a:xfrm>
            <a:off x="6175425" y="3942175"/>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a:t>
            </a:r>
            <a:endParaRPr b="1">
              <a:solidFill>
                <a:srgbClr val="434343"/>
              </a:solidFill>
              <a:latin typeface="Montserrat"/>
              <a:ea typeface="Montserrat"/>
              <a:cs typeface="Montserrat"/>
              <a:sym typeface="Montserrat"/>
            </a:endParaRPr>
          </a:p>
        </p:txBody>
      </p:sp>
      <p:sp>
        <p:nvSpPr>
          <p:cNvPr id="1954" name="Google Shape;1954;p153"/>
          <p:cNvSpPr txBox="1"/>
          <p:nvPr>
            <p:ph idx="1" type="body"/>
          </p:nvPr>
        </p:nvSpPr>
        <p:spPr>
          <a:xfrm>
            <a:off x="4542475" y="3967050"/>
            <a:ext cx="1327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L-1</a:t>
            </a:r>
            <a:endParaRPr b="1">
              <a:solidFill>
                <a:srgbClr val="434343"/>
              </a:solidFill>
              <a:latin typeface="Montserrat"/>
              <a:ea typeface="Montserrat"/>
              <a:cs typeface="Montserrat"/>
              <a:sym typeface="Montserrat"/>
            </a:endParaRPr>
          </a:p>
        </p:txBody>
      </p:sp>
      <p:pic>
        <p:nvPicPr>
          <p:cNvPr id="1955" name="Google Shape;1955;p153"/>
          <p:cNvPicPr preferRelativeResize="0"/>
          <p:nvPr/>
        </p:nvPicPr>
        <p:blipFill>
          <a:blip r:embed="rId5">
            <a:alphaModFix/>
          </a:blip>
          <a:stretch>
            <a:fillRect/>
          </a:stretch>
        </p:blipFill>
        <p:spPr>
          <a:xfrm>
            <a:off x="2912875" y="2801575"/>
            <a:ext cx="466625" cy="47677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9" name="Shape 1959"/>
        <p:cNvGrpSpPr/>
        <p:nvPr/>
      </p:nvGrpSpPr>
      <p:grpSpPr>
        <a:xfrm>
          <a:off x="0" y="0"/>
          <a:ext cx="0" cy="0"/>
          <a:chOff x="0" y="0"/>
          <a:chExt cx="0" cy="0"/>
        </a:xfrm>
      </p:grpSpPr>
      <p:sp>
        <p:nvSpPr>
          <p:cNvPr id="1960" name="Google Shape;1960;p1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61" name="Google Shape;1961;p1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main idea here is that we can use the gradient to go back through the network and adjust our weights and biases to minimize the output of the error vector on the last output layer.</a:t>
            </a:r>
            <a:endParaRPr sz="3000">
              <a:solidFill>
                <a:srgbClr val="434343"/>
              </a:solidFill>
              <a:latin typeface="Montserrat"/>
              <a:ea typeface="Montserrat"/>
              <a:cs typeface="Montserrat"/>
              <a:sym typeface="Montserrat"/>
            </a:endParaRPr>
          </a:p>
        </p:txBody>
      </p:sp>
      <p:pic>
        <p:nvPicPr>
          <p:cNvPr descr="watermark.jpg" id="1962" name="Google Shape;1962;p1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63" name="Google Shape;1963;p1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7" name="Shape 1967"/>
        <p:cNvGrpSpPr/>
        <p:nvPr/>
      </p:nvGrpSpPr>
      <p:grpSpPr>
        <a:xfrm>
          <a:off x="0" y="0"/>
          <a:ext cx="0" cy="0"/>
          <a:chOff x="0" y="0"/>
          <a:chExt cx="0" cy="0"/>
        </a:xfrm>
      </p:grpSpPr>
      <p:sp>
        <p:nvSpPr>
          <p:cNvPr id="1968" name="Google Shape;1968;p1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69" name="Google Shape;1969;p1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Using some calculus notation, we can expand this idea to networks with multiple neurons per layer.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Hadamard Product</a:t>
            </a:r>
            <a:endParaRPr sz="3000">
              <a:solidFill>
                <a:srgbClr val="434343"/>
              </a:solidFill>
              <a:latin typeface="Montserrat"/>
              <a:ea typeface="Montserrat"/>
              <a:cs typeface="Montserrat"/>
              <a:sym typeface="Montserrat"/>
            </a:endParaRPr>
          </a:p>
        </p:txBody>
      </p:sp>
      <p:pic>
        <p:nvPicPr>
          <p:cNvPr descr="watermark.jpg" id="1970" name="Google Shape;1970;p1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71" name="Google Shape;1971;p1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972" name="Google Shape;1972;p155"/>
          <p:cNvPicPr preferRelativeResize="0"/>
          <p:nvPr/>
        </p:nvPicPr>
        <p:blipFill>
          <a:blip r:embed="rId4">
            <a:alphaModFix/>
          </a:blip>
          <a:stretch>
            <a:fillRect/>
          </a:stretch>
        </p:blipFill>
        <p:spPr>
          <a:xfrm>
            <a:off x="2880760" y="3265473"/>
            <a:ext cx="4113126" cy="1303400"/>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6" name="Shape 1976"/>
        <p:cNvGrpSpPr/>
        <p:nvPr/>
      </p:nvGrpSpPr>
      <p:grpSpPr>
        <a:xfrm>
          <a:off x="0" y="0"/>
          <a:ext cx="0" cy="0"/>
          <a:chOff x="0" y="0"/>
          <a:chExt cx="0" cy="0"/>
        </a:xfrm>
      </p:grpSpPr>
      <p:sp>
        <p:nvSpPr>
          <p:cNvPr id="1977" name="Google Shape;1977;p1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78" name="Google Shape;1978;p1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this notation and backpropagation, we have a few main steps to training neural networks.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Note! You do not need to fully understand these intricate details to continue with the coding portions.</a:t>
            </a:r>
            <a:endParaRPr sz="3000">
              <a:solidFill>
                <a:srgbClr val="434343"/>
              </a:solidFill>
              <a:latin typeface="Montserrat"/>
              <a:ea typeface="Montserrat"/>
              <a:cs typeface="Montserrat"/>
              <a:sym typeface="Montserrat"/>
            </a:endParaRPr>
          </a:p>
        </p:txBody>
      </p:sp>
      <p:pic>
        <p:nvPicPr>
          <p:cNvPr descr="watermark.jpg" id="1979" name="Google Shape;1979;p1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80" name="Google Shape;1980;p1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4" name="Shape 1984"/>
        <p:cNvGrpSpPr/>
        <p:nvPr/>
      </p:nvGrpSpPr>
      <p:grpSpPr>
        <a:xfrm>
          <a:off x="0" y="0"/>
          <a:ext cx="0" cy="0"/>
          <a:chOff x="0" y="0"/>
          <a:chExt cx="0" cy="0"/>
        </a:xfrm>
      </p:grpSpPr>
      <p:sp>
        <p:nvSpPr>
          <p:cNvPr id="1985" name="Google Shape;1985;p1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86" name="Google Shape;1986;p15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1: Using input </a:t>
            </a:r>
            <a:r>
              <a:rPr b="1" lang="en" sz="3000">
                <a:solidFill>
                  <a:srgbClr val="434343"/>
                </a:solidFill>
                <a:latin typeface="Montserrat"/>
                <a:ea typeface="Montserrat"/>
                <a:cs typeface="Montserrat"/>
                <a:sym typeface="Montserrat"/>
              </a:rPr>
              <a:t>x</a:t>
            </a:r>
            <a:r>
              <a:rPr lang="en" sz="3000">
                <a:solidFill>
                  <a:srgbClr val="434343"/>
                </a:solidFill>
                <a:latin typeface="Montserrat"/>
                <a:ea typeface="Montserrat"/>
                <a:cs typeface="Montserrat"/>
                <a:sym typeface="Montserrat"/>
              </a:rPr>
              <a:t> set the activation function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for the input layer.</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 = w</a:t>
            </a:r>
            <a:r>
              <a:rPr b="1" baseline="30000" lang="en" sz="3000">
                <a:solidFill>
                  <a:srgbClr val="434343"/>
                </a:solidFill>
                <a:latin typeface="Montserrat"/>
                <a:ea typeface="Montserrat"/>
                <a:cs typeface="Montserrat"/>
                <a:sym typeface="Montserrat"/>
              </a:rPr>
              <a:t> </a:t>
            </a:r>
            <a:r>
              <a:rPr b="1" lang="en" sz="3000">
                <a:solidFill>
                  <a:srgbClr val="434343"/>
                </a:solidFill>
                <a:latin typeface="Montserrat"/>
                <a:ea typeface="Montserrat"/>
                <a:cs typeface="Montserrat"/>
                <a:sym typeface="Montserrat"/>
              </a:rPr>
              <a:t>x</a:t>
            </a:r>
            <a:r>
              <a:rPr b="1" baseline="30000" lang="en" sz="3000">
                <a:solidFill>
                  <a:srgbClr val="434343"/>
                </a:solidFill>
                <a:latin typeface="Montserrat"/>
                <a:ea typeface="Montserrat"/>
                <a:cs typeface="Montserrat"/>
                <a:sym typeface="Montserrat"/>
              </a:rPr>
              <a:t> </a:t>
            </a:r>
            <a:r>
              <a:rPr b="1" lang="en" sz="3000">
                <a:solidFill>
                  <a:srgbClr val="434343"/>
                </a:solidFill>
                <a:latin typeface="Montserrat"/>
                <a:ea typeface="Montserrat"/>
                <a:cs typeface="Montserrat"/>
                <a:sym typeface="Montserrat"/>
              </a:rPr>
              <a:t>+b</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a = σ(z)</a:t>
            </a:r>
            <a:endParaRPr b="1"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resulting </a:t>
            </a:r>
            <a:r>
              <a:rPr b="1" lang="en" sz="3000">
                <a:solidFill>
                  <a:srgbClr val="434343"/>
                </a:solidFill>
                <a:latin typeface="Montserrat"/>
                <a:ea typeface="Montserrat"/>
                <a:cs typeface="Montserrat"/>
                <a:sym typeface="Montserrat"/>
              </a:rPr>
              <a:t>a</a:t>
            </a:r>
            <a:r>
              <a:rPr lang="en" sz="3000">
                <a:solidFill>
                  <a:srgbClr val="434343"/>
                </a:solidFill>
                <a:latin typeface="Montserrat"/>
                <a:ea typeface="Montserrat"/>
                <a:cs typeface="Montserrat"/>
                <a:sym typeface="Montserrat"/>
              </a:rPr>
              <a:t> then feeds into the next layer (and so on).</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987" name="Google Shape;1987;p1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88" name="Google Shape;1988;p1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2" name="Shape 1992"/>
        <p:cNvGrpSpPr/>
        <p:nvPr/>
      </p:nvGrpSpPr>
      <p:grpSpPr>
        <a:xfrm>
          <a:off x="0" y="0"/>
          <a:ext cx="0" cy="0"/>
          <a:chOff x="0" y="0"/>
          <a:chExt cx="0" cy="0"/>
        </a:xfrm>
      </p:grpSpPr>
      <p:sp>
        <p:nvSpPr>
          <p:cNvPr id="1993" name="Google Shape;1993;p1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994" name="Google Shape;1994;p1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2: For each layer, compute:</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w</a:t>
            </a:r>
            <a:r>
              <a:rPr b="1" baseline="30000" lang="en" sz="3000">
                <a:solidFill>
                  <a:srgbClr val="434343"/>
                </a:solidFill>
                <a:latin typeface="Montserrat"/>
                <a:ea typeface="Montserrat"/>
                <a:cs typeface="Montserrat"/>
                <a:sym typeface="Montserrat"/>
              </a:rPr>
              <a:t>L </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L-1 </a:t>
            </a:r>
            <a:r>
              <a:rPr b="1" lang="en" sz="3000">
                <a:solidFill>
                  <a:srgbClr val="434343"/>
                </a:solidFill>
                <a:latin typeface="Montserrat"/>
                <a:ea typeface="Montserrat"/>
                <a:cs typeface="Montserrat"/>
                <a:sym typeface="Montserrat"/>
              </a:rPr>
              <a:t>+b</a:t>
            </a:r>
            <a:r>
              <a:rPr b="1" baseline="30000" lang="en" sz="3000">
                <a:solidFill>
                  <a:srgbClr val="434343"/>
                </a:solidFill>
                <a:latin typeface="Montserrat"/>
                <a:ea typeface="Montserrat"/>
                <a:cs typeface="Montserrat"/>
                <a:sym typeface="Montserrat"/>
              </a:rPr>
              <a:t>L</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 = 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995" name="Google Shape;1995;p1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96" name="Google Shape;1996;p1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0" name="Shape 2000"/>
        <p:cNvGrpSpPr/>
        <p:nvPr/>
      </p:nvGrpSpPr>
      <p:grpSpPr>
        <a:xfrm>
          <a:off x="0" y="0"/>
          <a:ext cx="0" cy="0"/>
          <a:chOff x="0" y="0"/>
          <a:chExt cx="0" cy="0"/>
        </a:xfrm>
      </p:grpSpPr>
      <p:sp>
        <p:nvSpPr>
          <p:cNvPr id="2001" name="Google Shape;2001;p1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02" name="Google Shape;2002;p1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3: We compute our error vector:</a:t>
            </a:r>
            <a:endParaRPr b="1"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r>
              <a:rPr b="1" baseline="-25000" lang="en" sz="3000">
                <a:solidFill>
                  <a:srgbClr val="434343"/>
                </a:solidFill>
                <a:latin typeface="Montserrat"/>
                <a:ea typeface="Montserrat"/>
                <a:cs typeface="Montserrat"/>
                <a:sym typeface="Montserrat"/>
              </a:rPr>
              <a:t>a</a:t>
            </a:r>
            <a:r>
              <a:rPr b="1" lang="en" sz="3000">
                <a:solidFill>
                  <a:srgbClr val="434343"/>
                </a:solidFill>
                <a:latin typeface="Montserrat"/>
                <a:ea typeface="Montserrat"/>
                <a:cs typeface="Montserrat"/>
                <a:sym typeface="Montserrat"/>
              </a:rPr>
              <a:t>C⊙σ′(z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03" name="Google Shape;2003;p1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04" name="Google Shape;2004;p1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8" name="Shape 2008"/>
        <p:cNvGrpSpPr/>
        <p:nvPr/>
      </p:nvGrpSpPr>
      <p:grpSpPr>
        <a:xfrm>
          <a:off x="0" y="0"/>
          <a:ext cx="0" cy="0"/>
          <a:chOff x="0" y="0"/>
          <a:chExt cx="0" cy="0"/>
        </a:xfrm>
      </p:grpSpPr>
      <p:sp>
        <p:nvSpPr>
          <p:cNvPr id="2009" name="Google Shape;2009;p1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10" name="Google Shape;2010;p1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3: We compute our error vector:</a:t>
            </a:r>
            <a:endParaRPr b="1"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r>
              <a:rPr b="1" baseline="-25000" lang="en" sz="3000">
                <a:solidFill>
                  <a:srgbClr val="434343"/>
                </a:solidFill>
                <a:latin typeface="Montserrat"/>
                <a:ea typeface="Montserrat"/>
                <a:cs typeface="Montserrat"/>
                <a:sym typeface="Montserrat"/>
              </a:rPr>
              <a:t>a</a:t>
            </a:r>
            <a:r>
              <a:rPr b="1" lang="en" sz="3000">
                <a:solidFill>
                  <a:srgbClr val="434343"/>
                </a:solidFill>
                <a:latin typeface="Montserrat"/>
                <a:ea typeface="Montserrat"/>
                <a:cs typeface="Montserrat"/>
                <a:sym typeface="Montserrat"/>
              </a:rPr>
              <a:t>C⊙σ′(z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990000"/>
              </a:buClr>
              <a:buSzPts val="3000"/>
              <a:buFont typeface="Montserrat"/>
              <a:buChar char="■"/>
            </a:pPr>
            <a:r>
              <a:rPr b="1" lang="en" sz="3000">
                <a:solidFill>
                  <a:srgbClr val="990000"/>
                </a:solidFill>
                <a:highlight>
                  <a:srgbClr val="FFFFFF"/>
                </a:highlight>
                <a:latin typeface="Montserrat"/>
                <a:ea typeface="Montserrat"/>
                <a:cs typeface="Montserrat"/>
                <a:sym typeface="Montserrat"/>
              </a:rPr>
              <a:t>∇</a:t>
            </a:r>
            <a:r>
              <a:rPr b="1" baseline="-25000" lang="en" sz="3000">
                <a:solidFill>
                  <a:srgbClr val="990000"/>
                </a:solidFill>
                <a:highlight>
                  <a:srgbClr val="FFFFFF"/>
                </a:highlight>
                <a:latin typeface="Montserrat"/>
                <a:ea typeface="Montserrat"/>
                <a:cs typeface="Montserrat"/>
                <a:sym typeface="Montserrat"/>
              </a:rPr>
              <a:t>a</a:t>
            </a:r>
            <a:r>
              <a:rPr b="1" lang="en" sz="3000">
                <a:solidFill>
                  <a:srgbClr val="990000"/>
                </a:solidFill>
                <a:highlight>
                  <a:srgbClr val="FFFFFF"/>
                </a:highlight>
                <a:latin typeface="Montserrat"/>
                <a:ea typeface="Montserrat"/>
                <a:cs typeface="Montserrat"/>
                <a:sym typeface="Montserrat"/>
              </a:rPr>
              <a:t>C=(a</a:t>
            </a:r>
            <a:r>
              <a:rPr b="1" baseline="30000" lang="en" sz="3000">
                <a:solidFill>
                  <a:srgbClr val="990000"/>
                </a:solidFill>
                <a:highlight>
                  <a:srgbClr val="FFFFFF"/>
                </a:highlight>
                <a:latin typeface="Montserrat"/>
                <a:ea typeface="Montserrat"/>
                <a:cs typeface="Montserrat"/>
                <a:sym typeface="Montserrat"/>
              </a:rPr>
              <a:t>L</a:t>
            </a:r>
            <a:r>
              <a:rPr b="1" lang="en" sz="3000">
                <a:solidFill>
                  <a:srgbClr val="990000"/>
                </a:solidFill>
                <a:highlight>
                  <a:srgbClr val="FFFFFF"/>
                </a:highlight>
                <a:latin typeface="Montserrat"/>
                <a:ea typeface="Montserrat"/>
                <a:cs typeface="Montserrat"/>
                <a:sym typeface="Montserrat"/>
              </a:rPr>
              <a:t>−y)</a:t>
            </a:r>
            <a:endParaRPr b="1" sz="3000">
              <a:solidFill>
                <a:srgbClr val="990000"/>
              </a:solidFill>
              <a:highlight>
                <a:srgbClr val="FFFFFF"/>
              </a:highlight>
              <a:latin typeface="Montserrat"/>
              <a:ea typeface="Montserrat"/>
              <a:cs typeface="Montserrat"/>
              <a:sym typeface="Montserrat"/>
            </a:endParaRPr>
          </a:p>
          <a:p>
            <a:pPr indent="-419100" lvl="2" marL="1371600" rtl="0" algn="l">
              <a:spcBef>
                <a:spcPts val="0"/>
              </a:spcBef>
              <a:spcAft>
                <a:spcPts val="0"/>
              </a:spcAft>
              <a:buClr>
                <a:srgbClr val="990000"/>
              </a:buClr>
              <a:buSzPts val="3000"/>
              <a:buFont typeface="Montserrat"/>
              <a:buChar char="■"/>
            </a:pPr>
            <a:r>
              <a:rPr b="1" lang="en" sz="3000">
                <a:solidFill>
                  <a:srgbClr val="990000"/>
                </a:solidFill>
                <a:highlight>
                  <a:srgbClr val="FFFFFF"/>
                </a:highlight>
                <a:latin typeface="Montserrat"/>
                <a:ea typeface="Montserrat"/>
                <a:cs typeface="Montserrat"/>
                <a:sym typeface="Montserrat"/>
              </a:rPr>
              <a:t>Expressing the rate of change of C with respect to the output activations</a:t>
            </a:r>
            <a:endParaRPr b="1" sz="3000">
              <a:solidFill>
                <a:srgbClr val="990000"/>
              </a:solidFill>
              <a:highlight>
                <a:srgbClr val="FFFFFF"/>
              </a:highlight>
              <a:latin typeface="Montserrat"/>
              <a:ea typeface="Montserrat"/>
              <a:cs typeface="Montserrat"/>
              <a:sym typeface="Montserrat"/>
            </a:endParaRPr>
          </a:p>
          <a:p>
            <a:pPr indent="0" lvl="0" marL="914400" rtl="0" algn="l">
              <a:spcBef>
                <a:spcPts val="1600"/>
              </a:spcBef>
              <a:spcAft>
                <a:spcPts val="0"/>
              </a:spcAft>
              <a:buNone/>
            </a:pPr>
            <a:r>
              <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11" name="Google Shape;2011;p1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12" name="Google Shape;2012;p1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13" name="Google Shape;2013;p160"/>
          <p:cNvSpPr/>
          <p:nvPr/>
        </p:nvSpPr>
        <p:spPr>
          <a:xfrm>
            <a:off x="1871875" y="1758250"/>
            <a:ext cx="697200" cy="572700"/>
          </a:xfrm>
          <a:prstGeom prst="roundRect">
            <a:avLst>
              <a:gd fmla="val 16667" name="adj"/>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7" name="Shape 2017"/>
        <p:cNvGrpSpPr/>
        <p:nvPr/>
      </p:nvGrpSpPr>
      <p:grpSpPr>
        <a:xfrm>
          <a:off x="0" y="0"/>
          <a:ext cx="0" cy="0"/>
          <a:chOff x="0" y="0"/>
          <a:chExt cx="0" cy="0"/>
        </a:xfrm>
      </p:grpSpPr>
      <p:sp>
        <p:nvSpPr>
          <p:cNvPr id="2018" name="Google Shape;2018;p1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19" name="Google Shape;2019;p1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3: We compute our error vector:</a:t>
            </a:r>
            <a:endParaRPr b="1"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−y)⊙σ′(z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20" name="Google Shape;2020;p1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21" name="Google Shape;2021;p1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76" name="Google Shape;176;p2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perceptron was a form of neural network introduced in 1958 by Frank Rosenblatt.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Amazingly, even back then he saw huge potential:</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"...perceptron may eventually be able to learn, make decisions, and translate languages."</a:t>
            </a:r>
            <a:endParaRPr sz="2900">
              <a:solidFill>
                <a:srgbClr val="434343"/>
              </a:solidFill>
              <a:latin typeface="Montserrat"/>
              <a:ea typeface="Montserrat"/>
              <a:cs typeface="Montserrat"/>
              <a:sym typeface="Montserrat"/>
            </a:endParaRPr>
          </a:p>
        </p:txBody>
      </p:sp>
      <p:pic>
        <p:nvPicPr>
          <p:cNvPr descr="watermark.jpg" id="177" name="Google Shape;177;p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78" name="Google Shape;178;p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5" name="Shape 2025"/>
        <p:cNvGrpSpPr/>
        <p:nvPr/>
      </p:nvGrpSpPr>
      <p:grpSpPr>
        <a:xfrm>
          <a:off x="0" y="0"/>
          <a:ext cx="0" cy="0"/>
          <a:chOff x="0" y="0"/>
          <a:chExt cx="0" cy="0"/>
        </a:xfrm>
      </p:grpSpPr>
      <p:sp>
        <p:nvSpPr>
          <p:cNvPr id="2026" name="Google Shape;2026;p1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27" name="Google Shape;2027;p1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3: We compute our error vector:</a:t>
            </a:r>
            <a:endParaRPr b="1"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−y)⊙σ′(z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Now let’s write out our error term for a layer in terms of the error of the next layer (since we’re moving backwards).</a:t>
            </a:r>
            <a:endParaRPr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Font Note: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owercase </a:t>
            </a:r>
            <a:r>
              <a:rPr b="1" lang="en" sz="3000">
                <a:solidFill>
                  <a:srgbClr val="434343"/>
                </a:solidFill>
                <a:latin typeface="Montserrat"/>
                <a:ea typeface="Montserrat"/>
                <a:cs typeface="Montserrat"/>
                <a:sym typeface="Montserrat"/>
              </a:rPr>
              <a:t>L</a:t>
            </a:r>
            <a:endParaRPr b="1" sz="3000">
              <a:solidFill>
                <a:srgbClr val="434343"/>
              </a:solidFill>
              <a:latin typeface="Montserrat"/>
              <a:ea typeface="Montserrat"/>
              <a:cs typeface="Montserrat"/>
              <a:sym typeface="Montserrat"/>
            </a:endParaRPr>
          </a:p>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Font Note: Number </a:t>
            </a:r>
            <a:r>
              <a:rPr b="1" lang="en" sz="3000">
                <a:solidFill>
                  <a:srgbClr val="434343"/>
                </a:solidFill>
                <a:latin typeface="Montserrat"/>
                <a:ea typeface="Montserrat"/>
                <a:cs typeface="Montserrat"/>
                <a:sym typeface="Montserrat"/>
              </a:rPr>
              <a:t>1</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28" name="Google Shape;2028;p1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29" name="Google Shape;2029;p1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3" name="Shape 2033"/>
        <p:cNvGrpSpPr/>
        <p:nvPr/>
      </p:nvGrpSpPr>
      <p:grpSpPr>
        <a:xfrm>
          <a:off x="0" y="0"/>
          <a:ext cx="0" cy="0"/>
          <a:chOff x="0" y="0"/>
          <a:chExt cx="0" cy="0"/>
        </a:xfrm>
      </p:grpSpPr>
      <p:sp>
        <p:nvSpPr>
          <p:cNvPr id="2034" name="Google Shape;2034;p1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35" name="Google Shape;2035;p1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4: Backpropagate the error:</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each layer: L−1,L−2,… we compute (note the lowercase L (l)):</a:t>
            </a:r>
            <a:endParaRPr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a:t>
            </a: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   </a:t>
            </a:r>
            <a:r>
              <a:rPr lang="en" sz="3000">
                <a:solidFill>
                  <a:srgbClr val="434343"/>
                </a:solidFill>
                <a:latin typeface="Montserrat"/>
                <a:ea typeface="Montserrat"/>
                <a:cs typeface="Montserrat"/>
                <a:sym typeface="Montserrat"/>
              </a:rPr>
              <a:t>is the transpose of the weight matrix of </a:t>
            </a:r>
            <a:r>
              <a:rPr b="1" lang="en" sz="3000">
                <a:solidFill>
                  <a:srgbClr val="434343"/>
                </a:solidFill>
                <a:latin typeface="Montserrat"/>
                <a:ea typeface="Montserrat"/>
                <a:cs typeface="Montserrat"/>
                <a:sym typeface="Montserrat"/>
              </a:rPr>
              <a:t>l+1</a:t>
            </a:r>
            <a:r>
              <a:rPr lang="en" sz="3000">
                <a:solidFill>
                  <a:srgbClr val="434343"/>
                </a:solidFill>
                <a:latin typeface="Montserrat"/>
                <a:ea typeface="Montserrat"/>
                <a:cs typeface="Montserrat"/>
                <a:sym typeface="Montserrat"/>
              </a:rPr>
              <a:t> layer</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36" name="Google Shape;2036;p1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37" name="Google Shape;2037;p1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1" name="Shape 2041"/>
        <p:cNvGrpSpPr/>
        <p:nvPr/>
      </p:nvGrpSpPr>
      <p:grpSpPr>
        <a:xfrm>
          <a:off x="0" y="0"/>
          <a:ext cx="0" cy="0"/>
          <a:chOff x="0" y="0"/>
          <a:chExt cx="0" cy="0"/>
        </a:xfrm>
      </p:grpSpPr>
      <p:sp>
        <p:nvSpPr>
          <p:cNvPr id="2042" name="Google Shape;2042;p1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43" name="Google Shape;2043;p1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4: Backpropagate the error:</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is the generalized error for any layer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a:t>
            </a: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endParaRPr b="1" sz="3000">
              <a:solidFill>
                <a:srgbClr val="434343"/>
              </a:solidFill>
              <a:latin typeface="Montserrat"/>
              <a:ea typeface="Montserrat"/>
              <a:cs typeface="Montserrat"/>
              <a:sym typeface="Montserrat"/>
            </a:endParaRPr>
          </a:p>
          <a:p>
            <a:pPr indent="-419100" lvl="2" marL="1371600" rtl="0" algn="l">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   </a:t>
            </a:r>
            <a:r>
              <a:rPr lang="en" sz="3000">
                <a:solidFill>
                  <a:srgbClr val="434343"/>
                </a:solidFill>
                <a:latin typeface="Montserrat"/>
                <a:ea typeface="Montserrat"/>
                <a:cs typeface="Montserrat"/>
                <a:sym typeface="Montserrat"/>
              </a:rPr>
              <a:t>is the transpose of the weight matrix of L+1 layer</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44" name="Google Shape;2044;p1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45" name="Google Shape;2045;p1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9" name="Shape 2049"/>
        <p:cNvGrpSpPr/>
        <p:nvPr/>
      </p:nvGrpSpPr>
      <p:grpSpPr>
        <a:xfrm>
          <a:off x="0" y="0"/>
          <a:ext cx="0" cy="0"/>
          <a:chOff x="0" y="0"/>
          <a:chExt cx="0" cy="0"/>
        </a:xfrm>
      </p:grpSpPr>
      <p:sp>
        <p:nvSpPr>
          <p:cNvPr id="2050" name="Google Shape;2050;p16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51" name="Google Shape;2051;p16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4: When we apply the transpose weight matrix, </a:t>
            </a:r>
            <a:r>
              <a:rPr b="1" lang="en" sz="3000">
                <a:solidFill>
                  <a:srgbClr val="434343"/>
                </a:solidFill>
                <a:latin typeface="Montserrat"/>
                <a:ea typeface="Montserrat"/>
                <a:cs typeface="Montserrat"/>
                <a:sym typeface="Montserrat"/>
              </a:rPr>
              <a:t>(w</a:t>
            </a:r>
            <a:r>
              <a:rPr b="1" baseline="30000" lang="en" sz="3000">
                <a:solidFill>
                  <a:srgbClr val="434343"/>
                </a:solidFill>
                <a:latin typeface="Montserrat"/>
                <a:ea typeface="Montserrat"/>
                <a:cs typeface="Montserrat"/>
                <a:sym typeface="Montserrat"/>
              </a:rPr>
              <a:t>l+1</a:t>
            </a:r>
            <a:r>
              <a:rPr b="1" lang="en" sz="3000">
                <a:solidFill>
                  <a:srgbClr val="434343"/>
                </a:solidFill>
                <a:latin typeface="Montserrat"/>
                <a:ea typeface="Montserrat"/>
                <a:cs typeface="Montserrat"/>
                <a:sym typeface="Montserrat"/>
              </a:rPr>
              <a:t>)</a:t>
            </a:r>
            <a:r>
              <a:rPr b="1" baseline="30000" lang="en" sz="3000">
                <a:solidFill>
                  <a:srgbClr val="434343"/>
                </a:solidFill>
                <a:latin typeface="Montserrat"/>
                <a:ea typeface="Montserrat"/>
                <a:cs typeface="Montserrat"/>
                <a:sym typeface="Montserrat"/>
              </a:rPr>
              <a:t>T   </a:t>
            </a:r>
            <a:r>
              <a:rPr lang="en" sz="3000">
                <a:solidFill>
                  <a:srgbClr val="434343"/>
                </a:solidFill>
                <a:latin typeface="Montserrat"/>
                <a:ea typeface="Montserrat"/>
                <a:cs typeface="Montserrat"/>
                <a:sym typeface="Montserrat"/>
              </a:rPr>
              <a:t>we can think intuitively of this as moving the error backward through the network, giving us some sort of measure of the error at the output of the lth layer.</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52" name="Google Shape;2052;p1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53" name="Google Shape;2053;p1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7" name="Shape 2057"/>
        <p:cNvGrpSpPr/>
        <p:nvPr/>
      </p:nvGrpSpPr>
      <p:grpSpPr>
        <a:xfrm>
          <a:off x="0" y="0"/>
          <a:ext cx="0" cy="0"/>
          <a:chOff x="0" y="0"/>
          <a:chExt cx="0" cy="0"/>
        </a:xfrm>
      </p:grpSpPr>
      <p:sp>
        <p:nvSpPr>
          <p:cNvPr id="2058" name="Google Shape;2058;p1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59" name="Google Shape;2059;p1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Step 4: We then take the Hadamard product </a:t>
            </a:r>
            <a:r>
              <a:rPr b="1" lang="en" sz="3000">
                <a:solidFill>
                  <a:srgbClr val="434343"/>
                </a:solidFill>
                <a:latin typeface="Montserrat"/>
                <a:ea typeface="Montserrat"/>
                <a:cs typeface="Montserrat"/>
                <a:sym typeface="Montserrat"/>
              </a:rPr>
              <a:t>⊙σ′(z</a:t>
            </a:r>
            <a:r>
              <a:rPr b="1" baseline="30000" lang="en" sz="3000">
                <a:solidFill>
                  <a:srgbClr val="434343"/>
                </a:solidFill>
                <a:latin typeface="Montserrat"/>
                <a:ea typeface="Montserrat"/>
                <a:cs typeface="Montserrat"/>
                <a:sym typeface="Montserrat"/>
              </a:rPr>
              <a:t>l</a:t>
            </a:r>
            <a:r>
              <a:rPr b="1" lang="en" sz="3000">
                <a:solidFill>
                  <a:srgbClr val="434343"/>
                </a:solidFill>
                <a:latin typeface="Montserrat"/>
                <a:ea typeface="Montserrat"/>
                <a:cs typeface="Montserrat"/>
                <a:sym typeface="Montserrat"/>
              </a:rPr>
              <a:t>)</a:t>
            </a:r>
            <a:r>
              <a:rPr lang="en" sz="3000">
                <a:solidFill>
                  <a:srgbClr val="434343"/>
                </a:solidFill>
                <a:latin typeface="Montserrat"/>
                <a:ea typeface="Montserrat"/>
                <a:cs typeface="Montserrat"/>
                <a:sym typeface="Montserrat"/>
              </a:rPr>
              <a:t>. This moves the error backward through the activation function in layer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 giving us the error </a:t>
            </a:r>
            <a:r>
              <a:rPr b="1" lang="en" sz="3000">
                <a:solidFill>
                  <a:srgbClr val="434343"/>
                </a:solidFill>
                <a:latin typeface="Montserrat"/>
                <a:ea typeface="Montserrat"/>
                <a:cs typeface="Montserrat"/>
                <a:sym typeface="Montserrat"/>
              </a:rPr>
              <a:t>δ</a:t>
            </a:r>
            <a:r>
              <a:rPr b="1" baseline="30000"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 in the weighted input to layer </a:t>
            </a:r>
            <a:r>
              <a:rPr b="1" lang="en" sz="3000">
                <a:solidFill>
                  <a:srgbClr val="434343"/>
                </a:solidFill>
                <a:latin typeface="Montserrat"/>
                <a:ea typeface="Montserrat"/>
                <a:cs typeface="Montserrat"/>
                <a:sym typeface="Montserrat"/>
              </a:rPr>
              <a:t>l</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60" name="Google Shape;2060;p1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1" name="Google Shape;2061;p1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5" name="Shape 2065"/>
        <p:cNvGrpSpPr/>
        <p:nvPr/>
      </p:nvGrpSpPr>
      <p:grpSpPr>
        <a:xfrm>
          <a:off x="0" y="0"/>
          <a:ext cx="0" cy="0"/>
          <a:chOff x="0" y="0"/>
          <a:chExt cx="0" cy="0"/>
        </a:xfrm>
      </p:grpSpPr>
      <p:sp>
        <p:nvSpPr>
          <p:cNvPr id="2066" name="Google Shape;2066;p1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67" name="Google Shape;2067;p16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gradient of the cost function is given by:</a:t>
            </a:r>
            <a:endParaRPr sz="3000">
              <a:solidFill>
                <a:srgbClr val="434343"/>
              </a:solidFill>
              <a:latin typeface="Montserrat"/>
              <a:ea typeface="Montserrat"/>
              <a:cs typeface="Montserrat"/>
              <a:sym typeface="Montserrat"/>
            </a:endParaRPr>
          </a:p>
          <a:p>
            <a:pPr indent="-419100" lvl="1" marL="9144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each layer: L−1,L−2,… we compute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2068" name="Google Shape;2068;p1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69" name="Google Shape;2069;p1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070" name="Google Shape;2070;p167"/>
          <p:cNvPicPr preferRelativeResize="0"/>
          <p:nvPr/>
        </p:nvPicPr>
        <p:blipFill>
          <a:blip r:embed="rId4">
            <a:alphaModFix/>
          </a:blip>
          <a:stretch>
            <a:fillRect/>
          </a:stretch>
        </p:blipFill>
        <p:spPr>
          <a:xfrm>
            <a:off x="1557500" y="2922051"/>
            <a:ext cx="2565350" cy="962000"/>
          </a:xfrm>
          <a:prstGeom prst="rect">
            <a:avLst/>
          </a:prstGeom>
          <a:noFill/>
          <a:ln>
            <a:noFill/>
          </a:ln>
        </p:spPr>
      </p:pic>
      <p:pic>
        <p:nvPicPr>
          <p:cNvPr id="2071" name="Google Shape;2071;p167"/>
          <p:cNvPicPr preferRelativeResize="0"/>
          <p:nvPr/>
        </p:nvPicPr>
        <p:blipFill>
          <a:blip r:embed="rId5">
            <a:alphaModFix/>
          </a:blip>
          <a:stretch>
            <a:fillRect/>
          </a:stretch>
        </p:blipFill>
        <p:spPr>
          <a:xfrm>
            <a:off x="5256697" y="2884622"/>
            <a:ext cx="1515375" cy="1036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5" name="Shape 2075"/>
        <p:cNvGrpSpPr/>
        <p:nvPr/>
      </p:nvGrpSpPr>
      <p:grpSpPr>
        <a:xfrm>
          <a:off x="0" y="0"/>
          <a:ext cx="0" cy="0"/>
          <a:chOff x="0" y="0"/>
          <a:chExt cx="0" cy="0"/>
        </a:xfrm>
      </p:grpSpPr>
      <p:sp>
        <p:nvSpPr>
          <p:cNvPr id="2076" name="Google Shape;2076;p1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077" name="Google Shape;2077;p16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then allows us to adjust the weights and biases to help minimize that cost function.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Check out the external links for more details!</a:t>
            </a:r>
            <a:endParaRPr sz="3000">
              <a:solidFill>
                <a:srgbClr val="434343"/>
              </a:solidFill>
              <a:latin typeface="Montserrat"/>
              <a:ea typeface="Montserrat"/>
              <a:cs typeface="Montserrat"/>
              <a:sym typeface="Montserrat"/>
            </a:endParaRPr>
          </a:p>
        </p:txBody>
      </p:sp>
      <p:pic>
        <p:nvPicPr>
          <p:cNvPr descr="watermark.jpg" id="2078" name="Google Shape;2078;p1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79" name="Google Shape;2079;p1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3" name="Shape 2083"/>
        <p:cNvGrpSpPr/>
        <p:nvPr/>
      </p:nvGrpSpPr>
      <p:grpSpPr>
        <a:xfrm>
          <a:off x="0" y="0"/>
          <a:ext cx="0" cy="0"/>
          <a:chOff x="0" y="0"/>
          <a:chExt cx="0" cy="0"/>
        </a:xfrm>
      </p:grpSpPr>
      <p:sp>
        <p:nvSpPr>
          <p:cNvPr id="2084" name="Google Shape;2084;p16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Basics</a:t>
            </a:r>
            <a:endParaRPr b="1">
              <a:latin typeface="Montserrat"/>
              <a:ea typeface="Montserrat"/>
              <a:cs typeface="Montserrat"/>
              <a:sym typeface="Montserrat"/>
            </a:endParaRPr>
          </a:p>
        </p:txBody>
      </p:sp>
      <p:sp>
        <p:nvSpPr>
          <p:cNvPr id="2085" name="Google Shape;2085;p16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2086" name="Google Shape;2086;p1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87" name="Google Shape;2087;p1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1" name="Shape 2091"/>
        <p:cNvGrpSpPr/>
        <p:nvPr/>
      </p:nvGrpSpPr>
      <p:grpSpPr>
        <a:xfrm>
          <a:off x="0" y="0"/>
          <a:ext cx="0" cy="0"/>
          <a:chOff x="0" y="0"/>
          <a:chExt cx="0" cy="0"/>
        </a:xfrm>
      </p:grpSpPr>
      <p:sp>
        <p:nvSpPr>
          <p:cNvPr id="2092" name="Google Shape;2092;p1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2093" name="Google Shape;2093;p1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learn the basics of Keras and building a Neural Network.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To create an NN model with Keras, we first define the Sequential model object, then add layers to it.</a:t>
            </a:r>
            <a:endParaRPr sz="3000">
              <a:solidFill>
                <a:srgbClr val="434343"/>
              </a:solidFill>
              <a:latin typeface="Montserrat"/>
              <a:ea typeface="Montserrat"/>
              <a:cs typeface="Montserrat"/>
              <a:sym typeface="Montserrat"/>
            </a:endParaRPr>
          </a:p>
        </p:txBody>
      </p:sp>
      <p:pic>
        <p:nvPicPr>
          <p:cNvPr descr="watermark.jpg" id="2094" name="Google Shape;2094;p1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95" name="Google Shape;2095;p1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9" name="Shape 2099"/>
        <p:cNvGrpSpPr/>
        <p:nvPr/>
      </p:nvGrpSpPr>
      <p:grpSpPr>
        <a:xfrm>
          <a:off x="0" y="0"/>
          <a:ext cx="0" cy="0"/>
          <a:chOff x="0" y="0"/>
          <a:chExt cx="0" cy="0"/>
        </a:xfrm>
      </p:grpSpPr>
      <p:pic>
        <p:nvPicPr>
          <p:cNvPr descr="watermark.jpg" id="2100" name="Google Shape;2100;p1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01" name="Google Shape;2101;p1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2102" name="Google Shape;2102;p1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Afterwards we fit the model to the training data for a chosen number of epochs.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 epoch is one full pass through all the training data. Typically the training data is split into batches, instead of being passed all at once to the Network.</a:t>
            </a:r>
            <a:endParaRPr sz="3000">
              <a:solidFill>
                <a:srgbClr val="434343"/>
              </a:solidFill>
              <a:latin typeface="Montserrat"/>
              <a:ea typeface="Montserrat"/>
              <a:cs typeface="Montserrat"/>
              <a:sym typeface="Montserrat"/>
            </a:endParaRPr>
          </a:p>
        </p:txBody>
      </p:sp>
      <p:pic>
        <p:nvPicPr>
          <p:cNvPr descr="watermark.jpg" id="2103" name="Google Shape;2103;p1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84" name="Google Shape;184;p2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However, in 1969 Marvin  Minsky and Seymour Papert's published their book </a:t>
            </a:r>
            <a:r>
              <a:rPr b="1" i="1" lang="en" sz="2900">
                <a:solidFill>
                  <a:srgbClr val="434343"/>
                </a:solidFill>
                <a:latin typeface="Montserrat"/>
                <a:ea typeface="Montserrat"/>
                <a:cs typeface="Montserrat"/>
                <a:sym typeface="Montserrat"/>
              </a:rPr>
              <a:t>Perceptrons</a:t>
            </a:r>
            <a:r>
              <a:rPr lang="en" sz="2900">
                <a:solidFill>
                  <a:srgbClr val="434343"/>
                </a:solidFill>
                <a:latin typeface="Montserrat"/>
                <a:ea typeface="Montserrat"/>
                <a:cs typeface="Montserrat"/>
                <a:sym typeface="Montserrat"/>
              </a:rPr>
              <a:t>.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It suggested that there were severe limitations to what perceptrons could do.</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marked the beginning of what is known as the AI Winter, with little funding into AI and Neural Networks in the 1970s.</a:t>
            </a:r>
            <a:endParaRPr sz="2900">
              <a:solidFill>
                <a:srgbClr val="434343"/>
              </a:solidFill>
              <a:latin typeface="Montserrat"/>
              <a:ea typeface="Montserrat"/>
              <a:cs typeface="Montserrat"/>
              <a:sym typeface="Montserrat"/>
            </a:endParaRPr>
          </a:p>
        </p:txBody>
      </p:sp>
      <p:pic>
        <p:nvPicPr>
          <p:cNvPr descr="watermark.jpg" id="185" name="Google Shape;185;p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86" name="Google Shape;186;p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7" name="Shape 2107"/>
        <p:cNvGrpSpPr/>
        <p:nvPr/>
      </p:nvGrpSpPr>
      <p:grpSpPr>
        <a:xfrm>
          <a:off x="0" y="0"/>
          <a:ext cx="0" cy="0"/>
          <a:chOff x="0" y="0"/>
          <a:chExt cx="0" cy="0"/>
        </a:xfrm>
      </p:grpSpPr>
      <p:sp>
        <p:nvSpPr>
          <p:cNvPr id="2108" name="Google Shape;2108;p172"/>
          <p:cNvSpPr txBox="1"/>
          <p:nvPr>
            <p:ph type="ctrTitle"/>
          </p:nvPr>
        </p:nvSpPr>
        <p:spPr>
          <a:xfrm>
            <a:off x="311708" y="12211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Recurrent Neural Networks Theory</a:t>
            </a:r>
            <a:endParaRPr b="1">
              <a:latin typeface="Montserrat"/>
              <a:ea typeface="Montserrat"/>
              <a:cs typeface="Montserrat"/>
              <a:sym typeface="Montserrat"/>
            </a:endParaRPr>
          </a:p>
        </p:txBody>
      </p:sp>
      <p:pic>
        <p:nvPicPr>
          <p:cNvPr descr="watermark.jpg" id="2109" name="Google Shape;2109;p1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10" name="Google Shape;2110;p1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4" name="Shape 2114"/>
        <p:cNvGrpSpPr/>
        <p:nvPr/>
      </p:nvGrpSpPr>
      <p:grpSpPr>
        <a:xfrm>
          <a:off x="0" y="0"/>
          <a:ext cx="0" cy="0"/>
          <a:chOff x="0" y="0"/>
          <a:chExt cx="0" cy="0"/>
        </a:xfrm>
      </p:grpSpPr>
      <p:sp>
        <p:nvSpPr>
          <p:cNvPr id="2115" name="Google Shape;2115;p1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16" name="Google Shape;2116;p173"/>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Examples of Sequences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Time Series Data (Sales)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Sentences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Audio</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Car Trajectories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Music</a:t>
            </a:r>
            <a:endParaRPr sz="3000">
              <a:solidFill>
                <a:srgbClr val="434343"/>
              </a:solidFill>
              <a:latin typeface="Montserrat"/>
              <a:ea typeface="Montserrat"/>
              <a:cs typeface="Montserrat"/>
              <a:sym typeface="Montserrat"/>
            </a:endParaRPr>
          </a:p>
        </p:txBody>
      </p:sp>
      <p:pic>
        <p:nvPicPr>
          <p:cNvPr descr="watermark.jpg" id="2117" name="Google Shape;2117;p1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18" name="Google Shape;2118;p1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2" name="Shape 2122"/>
        <p:cNvGrpSpPr/>
        <p:nvPr/>
      </p:nvGrpSpPr>
      <p:grpSpPr>
        <a:xfrm>
          <a:off x="0" y="0"/>
          <a:ext cx="0" cy="0"/>
          <a:chOff x="0" y="0"/>
          <a:chExt cx="0" cy="0"/>
        </a:xfrm>
      </p:grpSpPr>
      <p:sp>
        <p:nvSpPr>
          <p:cNvPr id="2123" name="Google Shape;2123;p1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24" name="Google Shape;2124;p174"/>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 sequence: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[1,2,3,4,5,6]</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Would you be able to predict a similar sequence shifted one time step into the future?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[2,3,4,5,6,7]</a:t>
            </a:r>
            <a:endParaRPr sz="3000">
              <a:solidFill>
                <a:srgbClr val="434343"/>
              </a:solidFill>
              <a:latin typeface="Montserrat"/>
              <a:ea typeface="Montserrat"/>
              <a:cs typeface="Montserrat"/>
              <a:sym typeface="Montserrat"/>
            </a:endParaRPr>
          </a:p>
        </p:txBody>
      </p:sp>
      <p:pic>
        <p:nvPicPr>
          <p:cNvPr descr="watermark.jpg" id="2125" name="Google Shape;2125;p1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26" name="Google Shape;2126;p1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0" name="Shape 2130"/>
        <p:cNvGrpSpPr/>
        <p:nvPr/>
      </p:nvGrpSpPr>
      <p:grpSpPr>
        <a:xfrm>
          <a:off x="0" y="0"/>
          <a:ext cx="0" cy="0"/>
          <a:chOff x="0" y="0"/>
          <a:chExt cx="0" cy="0"/>
        </a:xfrm>
      </p:grpSpPr>
      <p:sp>
        <p:nvSpPr>
          <p:cNvPr id="2131" name="Google Shape;2131;p1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32" name="Google Shape;2132;p175"/>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To do this properly, we need to somehow let the neuron “know” about its previous history of outputs.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One easy way to do this is to simply feed its output back into itself as an input!</a:t>
            </a:r>
            <a:endParaRPr sz="3000">
              <a:solidFill>
                <a:srgbClr val="434343"/>
              </a:solidFill>
              <a:latin typeface="Montserrat"/>
              <a:ea typeface="Montserrat"/>
              <a:cs typeface="Montserrat"/>
              <a:sym typeface="Montserrat"/>
            </a:endParaRPr>
          </a:p>
        </p:txBody>
      </p:sp>
      <p:pic>
        <p:nvPicPr>
          <p:cNvPr descr="watermark.jpg" id="2133" name="Google Shape;2133;p1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34" name="Google Shape;2134;p1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38" name="Shape 2138"/>
        <p:cNvGrpSpPr/>
        <p:nvPr/>
      </p:nvGrpSpPr>
      <p:grpSpPr>
        <a:xfrm>
          <a:off x="0" y="0"/>
          <a:ext cx="0" cy="0"/>
          <a:chOff x="0" y="0"/>
          <a:chExt cx="0" cy="0"/>
        </a:xfrm>
      </p:grpSpPr>
      <p:sp>
        <p:nvSpPr>
          <p:cNvPr id="2139" name="Google Shape;2139;p1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40" name="Google Shape;2140;p176"/>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Normal Neuron in Feed Forward Network</a:t>
            </a:r>
            <a:endParaRPr sz="3000">
              <a:solidFill>
                <a:srgbClr val="434343"/>
              </a:solidFill>
              <a:latin typeface="Montserrat"/>
              <a:ea typeface="Montserrat"/>
              <a:cs typeface="Montserrat"/>
              <a:sym typeface="Montserrat"/>
            </a:endParaRPr>
          </a:p>
        </p:txBody>
      </p:sp>
      <p:pic>
        <p:nvPicPr>
          <p:cNvPr descr="watermark.jpg" id="2141" name="Google Shape;2141;p1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42" name="Google Shape;2142;p1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43" name="Google Shape;2143;p176"/>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44" name="Google Shape;2144;p176"/>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145" name="Google Shape;2145;p176"/>
          <p:cNvCxnSpPr>
            <a:endCxn id="2143"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146" name="Google Shape;2146;p176"/>
          <p:cNvCxnSpPr>
            <a:stCxn id="2143" idx="2"/>
            <a:endCxn id="2143"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147" name="Google Shape;2147;p176"/>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148" name="Google Shape;2148;p176"/>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149" name="Google Shape;2149;p176"/>
          <p:cNvSpPr txBox="1"/>
          <p:nvPr/>
        </p:nvSpPr>
        <p:spPr>
          <a:xfrm>
            <a:off x="2168575" y="2626725"/>
            <a:ext cx="21636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Activation Function</a:t>
            </a:r>
            <a:endParaRPr b="1">
              <a:latin typeface="Montserrat"/>
              <a:ea typeface="Montserrat"/>
              <a:cs typeface="Montserrat"/>
              <a:sym typeface="Montserrat"/>
            </a:endParaRPr>
          </a:p>
        </p:txBody>
      </p:sp>
      <p:sp>
        <p:nvSpPr>
          <p:cNvPr id="2150" name="Google Shape;2150;p176"/>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151" name="Google Shape;2151;p176"/>
          <p:cNvSpPr txBox="1"/>
          <p:nvPr/>
        </p:nvSpPr>
        <p:spPr>
          <a:xfrm>
            <a:off x="2168575" y="3149750"/>
            <a:ext cx="2439000" cy="33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Aggregation of Inputs</a:t>
            </a:r>
            <a:endParaRPr b="1">
              <a:latin typeface="Montserrat"/>
              <a:ea typeface="Montserrat"/>
              <a:cs typeface="Montserrat"/>
              <a:sym typeface="Montserrat"/>
            </a:endParaRPr>
          </a:p>
        </p:txBody>
      </p:sp>
      <p:sp>
        <p:nvSpPr>
          <p:cNvPr id="2152" name="Google Shape;2152;p176"/>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6" name="Shape 2156"/>
        <p:cNvGrpSpPr/>
        <p:nvPr/>
      </p:nvGrpSpPr>
      <p:grpSpPr>
        <a:xfrm>
          <a:off x="0" y="0"/>
          <a:ext cx="0" cy="0"/>
          <a:chOff x="0" y="0"/>
          <a:chExt cx="0" cy="0"/>
        </a:xfrm>
      </p:grpSpPr>
      <p:sp>
        <p:nvSpPr>
          <p:cNvPr id="2157" name="Google Shape;2157;p1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58" name="Google Shape;2158;p177"/>
          <p:cNvSpPr txBox="1"/>
          <p:nvPr>
            <p:ph idx="1" type="body"/>
          </p:nvPr>
        </p:nvSpPr>
        <p:spPr>
          <a:xfrm>
            <a:off x="311700" y="1152475"/>
            <a:ext cx="411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159" name="Google Shape;2159;p1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60" name="Google Shape;2160;p1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61" name="Google Shape;2161;p177"/>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62" name="Google Shape;2162;p177"/>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163" name="Google Shape;2163;p177"/>
          <p:cNvCxnSpPr>
            <a:endCxn id="2161"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164" name="Google Shape;2164;p177"/>
          <p:cNvCxnSpPr>
            <a:stCxn id="2161" idx="2"/>
            <a:endCxn id="2161"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165" name="Google Shape;2165;p177"/>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166" name="Google Shape;2166;p177"/>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167" name="Google Shape;2167;p177"/>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168" name="Google Shape;2168;p177"/>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169" name="Google Shape;2169;p177"/>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170" name="Google Shape;2170;p177"/>
          <p:cNvSpPr txBox="1"/>
          <p:nvPr>
            <p:ph idx="1" type="body"/>
          </p:nvPr>
        </p:nvSpPr>
        <p:spPr>
          <a:xfrm>
            <a:off x="4275400" y="1152475"/>
            <a:ext cx="411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Sends output back to itself!</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see what this looks like over time! </a:t>
            </a:r>
            <a:endParaRPr sz="3000">
              <a:solidFill>
                <a:srgbClr val="434343"/>
              </a:solidFill>
              <a:latin typeface="Montserrat"/>
              <a:ea typeface="Montserrat"/>
              <a:cs typeface="Montserrat"/>
              <a:sym typeface="Montserrat"/>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4" name="Shape 2174"/>
        <p:cNvGrpSpPr/>
        <p:nvPr/>
      </p:nvGrpSpPr>
      <p:grpSpPr>
        <a:xfrm>
          <a:off x="0" y="0"/>
          <a:ext cx="0" cy="0"/>
          <a:chOff x="0" y="0"/>
          <a:chExt cx="0" cy="0"/>
        </a:xfrm>
      </p:grpSpPr>
      <p:sp>
        <p:nvSpPr>
          <p:cNvPr id="2175" name="Google Shape;2175;p1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176" name="Google Shape;2176;p178"/>
          <p:cNvSpPr txBox="1"/>
          <p:nvPr>
            <p:ph idx="1" type="body"/>
          </p:nvPr>
        </p:nvSpPr>
        <p:spPr>
          <a:xfrm>
            <a:off x="311700" y="1152475"/>
            <a:ext cx="8452800" cy="6468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177" name="Google Shape;2177;p1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78" name="Google Shape;2178;p1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79" name="Google Shape;2179;p178"/>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0" name="Google Shape;2180;p178"/>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181" name="Google Shape;2181;p178"/>
          <p:cNvCxnSpPr>
            <a:endCxn id="2179"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182" name="Google Shape;2182;p178"/>
          <p:cNvCxnSpPr>
            <a:stCxn id="2179" idx="2"/>
            <a:endCxn id="2179"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183" name="Google Shape;2183;p178"/>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184" name="Google Shape;2184;p178"/>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185" name="Google Shape;2185;p178"/>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186" name="Google Shape;2186;p178"/>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187" name="Google Shape;2187;p178"/>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188" name="Google Shape;2188;p178"/>
          <p:cNvSpPr/>
          <p:nvPr/>
        </p:nvSpPr>
        <p:spPr>
          <a:xfrm>
            <a:off x="42876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89" name="Google Shape;2189;p178"/>
          <p:cNvCxnSpPr/>
          <p:nvPr/>
        </p:nvCxnSpPr>
        <p:spPr>
          <a:xfrm rot="10800000">
            <a:off x="47484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190" name="Google Shape;2190;p178"/>
          <p:cNvCxnSpPr>
            <a:endCxn id="2188" idx="4"/>
          </p:cNvCxnSpPr>
          <p:nvPr/>
        </p:nvCxnSpPr>
        <p:spPr>
          <a:xfrm rot="10800000">
            <a:off x="47508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191" name="Google Shape;2191;p178"/>
          <p:cNvCxnSpPr>
            <a:stCxn id="2188" idx="2"/>
            <a:endCxn id="2188" idx="6"/>
          </p:cNvCxnSpPr>
          <p:nvPr/>
        </p:nvCxnSpPr>
        <p:spPr>
          <a:xfrm>
            <a:off x="42876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192" name="Google Shape;2192;p178"/>
          <p:cNvSpPr txBox="1"/>
          <p:nvPr/>
        </p:nvSpPr>
        <p:spPr>
          <a:xfrm>
            <a:off x="45079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193" name="Google Shape;2193;p178"/>
          <p:cNvSpPr/>
          <p:nvPr/>
        </p:nvSpPr>
        <p:spPr>
          <a:xfrm>
            <a:off x="44579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194" name="Google Shape;2194;p178"/>
          <p:cNvSpPr txBox="1"/>
          <p:nvPr/>
        </p:nvSpPr>
        <p:spPr>
          <a:xfrm>
            <a:off x="42876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2195" name="Google Shape;2195;p178"/>
          <p:cNvSpPr txBox="1"/>
          <p:nvPr/>
        </p:nvSpPr>
        <p:spPr>
          <a:xfrm>
            <a:off x="4305775" y="16692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196" name="Google Shape;2196;p178"/>
          <p:cNvSpPr txBox="1"/>
          <p:nvPr/>
        </p:nvSpPr>
        <p:spPr>
          <a:xfrm>
            <a:off x="2758050" y="2589075"/>
            <a:ext cx="67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Montserrat"/>
                <a:ea typeface="Montserrat"/>
                <a:cs typeface="Montserrat"/>
                <a:sym typeface="Montserrat"/>
              </a:rPr>
              <a:t>=</a:t>
            </a:r>
            <a:endParaRPr b="1" sz="6000">
              <a:latin typeface="Montserrat"/>
              <a:ea typeface="Montserrat"/>
              <a:cs typeface="Montserrat"/>
              <a:sym typeface="Montserrat"/>
            </a:endParaRPr>
          </a:p>
        </p:txBody>
      </p:sp>
      <p:cxnSp>
        <p:nvCxnSpPr>
          <p:cNvPr id="2197" name="Google Shape;2197;p178"/>
          <p:cNvCxnSpPr/>
          <p:nvPr/>
        </p:nvCxnSpPr>
        <p:spPr>
          <a:xfrm>
            <a:off x="3480750" y="2731900"/>
            <a:ext cx="921900" cy="640500"/>
          </a:xfrm>
          <a:prstGeom prst="curvedConnector3">
            <a:avLst>
              <a:gd fmla="val 50000" name="adj1"/>
            </a:avLst>
          </a:prstGeom>
          <a:noFill/>
          <a:ln cap="flat" cmpd="sng" w="28575">
            <a:solidFill>
              <a:schemeClr val="dk2"/>
            </a:solidFill>
            <a:prstDash val="dash"/>
            <a:round/>
            <a:headEnd len="med" w="med" type="none"/>
            <a:tailEnd len="med" w="med" type="triangle"/>
          </a:ln>
        </p:spPr>
      </p:cxnSp>
    </p:spTree>
  </p:cSld>
  <p:clrMapOvr>
    <a:masterClrMapping/>
  </p:clrMapOvr>
  <mc:AlternateContent>
    <mc:Choice Requires="p14">
      <p:transition spd="slow" p14:dur="1000">
        <p:fade/>
      </p:transition>
    </mc:Choice>
    <mc:Fallback>
      <p:transition spd="slow">
        <p:fade/>
      </p:transition>
    </mc:Fallback>
  </mc:AlternateContent>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1" name="Shape 2201"/>
        <p:cNvGrpSpPr/>
        <p:nvPr/>
      </p:nvGrpSpPr>
      <p:grpSpPr>
        <a:xfrm>
          <a:off x="0" y="0"/>
          <a:ext cx="0" cy="0"/>
          <a:chOff x="0" y="0"/>
          <a:chExt cx="0" cy="0"/>
        </a:xfrm>
      </p:grpSpPr>
      <p:sp>
        <p:nvSpPr>
          <p:cNvPr id="2202" name="Google Shape;2202;p1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03" name="Google Shape;2203;p179"/>
          <p:cNvSpPr txBox="1"/>
          <p:nvPr>
            <p:ph idx="1" type="body"/>
          </p:nvPr>
        </p:nvSpPr>
        <p:spPr>
          <a:xfrm>
            <a:off x="311700" y="1152475"/>
            <a:ext cx="8452800" cy="6468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204" name="Google Shape;2204;p1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05" name="Google Shape;2205;p1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06" name="Google Shape;2206;p179"/>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07" name="Google Shape;2207;p179"/>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08" name="Google Shape;2208;p179"/>
          <p:cNvCxnSpPr>
            <a:endCxn id="2206"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09" name="Google Shape;2209;p179"/>
          <p:cNvCxnSpPr>
            <a:stCxn id="2206" idx="2"/>
            <a:endCxn id="2206"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10" name="Google Shape;2210;p179"/>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11" name="Google Shape;2211;p179"/>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12" name="Google Shape;2212;p179"/>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213" name="Google Shape;2213;p179"/>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214" name="Google Shape;2214;p179"/>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215" name="Google Shape;2215;p179"/>
          <p:cNvSpPr/>
          <p:nvPr/>
        </p:nvSpPr>
        <p:spPr>
          <a:xfrm>
            <a:off x="42876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6" name="Google Shape;2216;p179"/>
          <p:cNvCxnSpPr/>
          <p:nvPr/>
        </p:nvCxnSpPr>
        <p:spPr>
          <a:xfrm rot="10800000">
            <a:off x="47484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17" name="Google Shape;2217;p179"/>
          <p:cNvCxnSpPr>
            <a:endCxn id="2215" idx="4"/>
          </p:cNvCxnSpPr>
          <p:nvPr/>
        </p:nvCxnSpPr>
        <p:spPr>
          <a:xfrm rot="10800000">
            <a:off x="47508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18" name="Google Shape;2218;p179"/>
          <p:cNvCxnSpPr>
            <a:stCxn id="2215" idx="2"/>
            <a:endCxn id="2215" idx="6"/>
          </p:cNvCxnSpPr>
          <p:nvPr/>
        </p:nvCxnSpPr>
        <p:spPr>
          <a:xfrm>
            <a:off x="42876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19" name="Google Shape;2219;p179"/>
          <p:cNvSpPr txBox="1"/>
          <p:nvPr/>
        </p:nvSpPr>
        <p:spPr>
          <a:xfrm>
            <a:off x="45079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20" name="Google Shape;2220;p179"/>
          <p:cNvSpPr/>
          <p:nvPr/>
        </p:nvSpPr>
        <p:spPr>
          <a:xfrm>
            <a:off x="44579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21" name="Google Shape;2221;p179"/>
          <p:cNvSpPr txBox="1"/>
          <p:nvPr/>
        </p:nvSpPr>
        <p:spPr>
          <a:xfrm>
            <a:off x="42876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2222" name="Google Shape;2222;p179"/>
          <p:cNvSpPr txBox="1"/>
          <p:nvPr/>
        </p:nvSpPr>
        <p:spPr>
          <a:xfrm>
            <a:off x="4305775" y="16692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223" name="Google Shape;2223;p179"/>
          <p:cNvSpPr txBox="1"/>
          <p:nvPr/>
        </p:nvSpPr>
        <p:spPr>
          <a:xfrm>
            <a:off x="2758050" y="2589075"/>
            <a:ext cx="67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Montserrat"/>
                <a:ea typeface="Montserrat"/>
                <a:cs typeface="Montserrat"/>
                <a:sym typeface="Montserrat"/>
              </a:rPr>
              <a:t>=</a:t>
            </a:r>
            <a:endParaRPr b="1" sz="6000">
              <a:latin typeface="Montserrat"/>
              <a:ea typeface="Montserrat"/>
              <a:cs typeface="Montserrat"/>
              <a:sym typeface="Montserrat"/>
            </a:endParaRPr>
          </a:p>
        </p:txBody>
      </p:sp>
      <p:cxnSp>
        <p:nvCxnSpPr>
          <p:cNvPr id="2224" name="Google Shape;2224;p179"/>
          <p:cNvCxnSpPr/>
          <p:nvPr/>
        </p:nvCxnSpPr>
        <p:spPr>
          <a:xfrm>
            <a:off x="3480750" y="2731900"/>
            <a:ext cx="921900" cy="640500"/>
          </a:xfrm>
          <a:prstGeom prst="curvedConnector3">
            <a:avLst>
              <a:gd fmla="val 50000" name="adj1"/>
            </a:avLst>
          </a:prstGeom>
          <a:noFill/>
          <a:ln cap="flat" cmpd="sng" w="28575">
            <a:solidFill>
              <a:schemeClr val="dk2"/>
            </a:solidFill>
            <a:prstDash val="dash"/>
            <a:round/>
            <a:headEnd len="med" w="med" type="none"/>
            <a:tailEnd len="med" w="med" type="triangle"/>
          </a:ln>
        </p:spPr>
      </p:cxnSp>
      <p:cxnSp>
        <p:nvCxnSpPr>
          <p:cNvPr id="2225" name="Google Shape;2225;p179"/>
          <p:cNvCxnSpPr/>
          <p:nvPr/>
        </p:nvCxnSpPr>
        <p:spPr>
          <a:xfrm>
            <a:off x="4206950" y="4925525"/>
            <a:ext cx="4407300" cy="0"/>
          </a:xfrm>
          <a:prstGeom prst="straightConnector1">
            <a:avLst/>
          </a:prstGeom>
          <a:noFill/>
          <a:ln cap="flat" cmpd="sng" w="76200">
            <a:solidFill>
              <a:srgbClr val="000000"/>
            </a:solidFill>
            <a:prstDash val="solid"/>
            <a:round/>
            <a:headEnd len="med" w="med" type="none"/>
            <a:tailEnd len="med" w="med" type="triangle"/>
          </a:ln>
        </p:spPr>
      </p:cxnSp>
      <p:sp>
        <p:nvSpPr>
          <p:cNvPr id="2226" name="Google Shape;2226;p179"/>
          <p:cNvSpPr txBox="1"/>
          <p:nvPr/>
        </p:nvSpPr>
        <p:spPr>
          <a:xfrm>
            <a:off x="3055050" y="4553500"/>
            <a:ext cx="1597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Time</a:t>
            </a:r>
            <a:endParaRPr b="1" sz="3000">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0" name="Shape 2230"/>
        <p:cNvGrpSpPr/>
        <p:nvPr/>
      </p:nvGrpSpPr>
      <p:grpSpPr>
        <a:xfrm>
          <a:off x="0" y="0"/>
          <a:ext cx="0" cy="0"/>
          <a:chOff x="0" y="0"/>
          <a:chExt cx="0" cy="0"/>
        </a:xfrm>
      </p:grpSpPr>
      <p:sp>
        <p:nvSpPr>
          <p:cNvPr id="2231" name="Google Shape;2231;p1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32" name="Google Shape;2232;p180"/>
          <p:cNvSpPr txBox="1"/>
          <p:nvPr>
            <p:ph idx="1" type="body"/>
          </p:nvPr>
        </p:nvSpPr>
        <p:spPr>
          <a:xfrm>
            <a:off x="311700" y="1152475"/>
            <a:ext cx="8452800" cy="6468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233" name="Google Shape;2233;p1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34" name="Google Shape;2234;p1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35" name="Google Shape;2235;p180"/>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6" name="Google Shape;2236;p180"/>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37" name="Google Shape;2237;p180"/>
          <p:cNvCxnSpPr>
            <a:endCxn id="2235"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38" name="Google Shape;2238;p180"/>
          <p:cNvCxnSpPr>
            <a:stCxn id="2235" idx="2"/>
            <a:endCxn id="2235"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39" name="Google Shape;2239;p180"/>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40" name="Google Shape;2240;p180"/>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41" name="Google Shape;2241;p180"/>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242" name="Google Shape;2242;p180"/>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243" name="Google Shape;2243;p180"/>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244" name="Google Shape;2244;p180"/>
          <p:cNvSpPr/>
          <p:nvPr/>
        </p:nvSpPr>
        <p:spPr>
          <a:xfrm>
            <a:off x="42876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45" name="Google Shape;2245;p180"/>
          <p:cNvCxnSpPr/>
          <p:nvPr/>
        </p:nvCxnSpPr>
        <p:spPr>
          <a:xfrm rot="10800000">
            <a:off x="47484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46" name="Google Shape;2246;p180"/>
          <p:cNvCxnSpPr>
            <a:endCxn id="2244" idx="4"/>
          </p:cNvCxnSpPr>
          <p:nvPr/>
        </p:nvCxnSpPr>
        <p:spPr>
          <a:xfrm rot="10800000">
            <a:off x="47508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47" name="Google Shape;2247;p180"/>
          <p:cNvCxnSpPr>
            <a:stCxn id="2244" idx="2"/>
            <a:endCxn id="2244" idx="6"/>
          </p:cNvCxnSpPr>
          <p:nvPr/>
        </p:nvCxnSpPr>
        <p:spPr>
          <a:xfrm>
            <a:off x="42876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48" name="Google Shape;2248;p180"/>
          <p:cNvSpPr txBox="1"/>
          <p:nvPr/>
        </p:nvSpPr>
        <p:spPr>
          <a:xfrm>
            <a:off x="45079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49" name="Google Shape;2249;p180"/>
          <p:cNvSpPr/>
          <p:nvPr/>
        </p:nvSpPr>
        <p:spPr>
          <a:xfrm>
            <a:off x="44579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50" name="Google Shape;2250;p180"/>
          <p:cNvSpPr txBox="1"/>
          <p:nvPr/>
        </p:nvSpPr>
        <p:spPr>
          <a:xfrm>
            <a:off x="42876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2251" name="Google Shape;2251;p180"/>
          <p:cNvSpPr txBox="1"/>
          <p:nvPr/>
        </p:nvSpPr>
        <p:spPr>
          <a:xfrm>
            <a:off x="4305775" y="16692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252" name="Google Shape;2252;p180"/>
          <p:cNvSpPr/>
          <p:nvPr/>
        </p:nvSpPr>
        <p:spPr>
          <a:xfrm>
            <a:off x="5995150" y="2581663"/>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53" name="Google Shape;2253;p180"/>
          <p:cNvCxnSpPr/>
          <p:nvPr/>
        </p:nvCxnSpPr>
        <p:spPr>
          <a:xfrm rot="10800000">
            <a:off x="6455950" y="21460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54" name="Google Shape;2254;p180"/>
          <p:cNvCxnSpPr>
            <a:endCxn id="2252" idx="4"/>
          </p:cNvCxnSpPr>
          <p:nvPr/>
        </p:nvCxnSpPr>
        <p:spPr>
          <a:xfrm rot="10800000">
            <a:off x="6458350" y="3508063"/>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55" name="Google Shape;2255;p180"/>
          <p:cNvCxnSpPr>
            <a:stCxn id="2252" idx="2"/>
            <a:endCxn id="2252" idx="6"/>
          </p:cNvCxnSpPr>
          <p:nvPr/>
        </p:nvCxnSpPr>
        <p:spPr>
          <a:xfrm>
            <a:off x="5995150" y="3044863"/>
            <a:ext cx="926400" cy="0"/>
          </a:xfrm>
          <a:prstGeom prst="straightConnector1">
            <a:avLst/>
          </a:prstGeom>
          <a:noFill/>
          <a:ln cap="flat" cmpd="sng" w="28575">
            <a:solidFill>
              <a:schemeClr val="dk2"/>
            </a:solidFill>
            <a:prstDash val="solid"/>
            <a:round/>
            <a:headEnd len="med" w="med" type="none"/>
            <a:tailEnd len="med" w="med" type="none"/>
          </a:ln>
        </p:spPr>
      </p:cxnSp>
      <p:sp>
        <p:nvSpPr>
          <p:cNvPr id="2256" name="Google Shape;2256;p180"/>
          <p:cNvSpPr txBox="1"/>
          <p:nvPr/>
        </p:nvSpPr>
        <p:spPr>
          <a:xfrm>
            <a:off x="6215500" y="2993313"/>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57" name="Google Shape;2257;p180"/>
          <p:cNvSpPr/>
          <p:nvPr/>
        </p:nvSpPr>
        <p:spPr>
          <a:xfrm>
            <a:off x="6165425" y="2721913"/>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58" name="Google Shape;2258;p180"/>
          <p:cNvSpPr txBox="1"/>
          <p:nvPr/>
        </p:nvSpPr>
        <p:spPr>
          <a:xfrm>
            <a:off x="5995150" y="41894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sp>
        <p:nvSpPr>
          <p:cNvPr id="2259" name="Google Shape;2259;p180"/>
          <p:cNvSpPr txBox="1"/>
          <p:nvPr/>
        </p:nvSpPr>
        <p:spPr>
          <a:xfrm>
            <a:off x="2758050" y="2589075"/>
            <a:ext cx="67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Montserrat"/>
                <a:ea typeface="Montserrat"/>
                <a:cs typeface="Montserrat"/>
                <a:sym typeface="Montserrat"/>
              </a:rPr>
              <a:t>=</a:t>
            </a:r>
            <a:endParaRPr b="1" sz="6000">
              <a:latin typeface="Montserrat"/>
              <a:ea typeface="Montserrat"/>
              <a:cs typeface="Montserrat"/>
              <a:sym typeface="Montserrat"/>
            </a:endParaRPr>
          </a:p>
        </p:txBody>
      </p:sp>
      <p:sp>
        <p:nvSpPr>
          <p:cNvPr id="2260" name="Google Shape;2260;p180"/>
          <p:cNvSpPr txBox="1"/>
          <p:nvPr/>
        </p:nvSpPr>
        <p:spPr>
          <a:xfrm>
            <a:off x="6012100" y="16692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cxnSp>
        <p:nvCxnSpPr>
          <p:cNvPr id="2261" name="Google Shape;2261;p180"/>
          <p:cNvCxnSpPr>
            <a:endCxn id="2252" idx="3"/>
          </p:cNvCxnSpPr>
          <p:nvPr/>
        </p:nvCxnSpPr>
        <p:spPr>
          <a:xfrm>
            <a:off x="5068518" y="2721994"/>
            <a:ext cx="1062300" cy="650400"/>
          </a:xfrm>
          <a:prstGeom prst="curvedConnector4">
            <a:avLst>
              <a:gd fmla="val 43614" name="adj1"/>
              <a:gd fmla="val 157471" name="adj2"/>
            </a:avLst>
          </a:prstGeom>
          <a:noFill/>
          <a:ln cap="flat" cmpd="sng" w="28575">
            <a:solidFill>
              <a:schemeClr val="dk2"/>
            </a:solidFill>
            <a:prstDash val="solid"/>
            <a:round/>
            <a:headEnd len="med" w="med" type="none"/>
            <a:tailEnd len="med" w="med" type="triangle"/>
          </a:ln>
        </p:spPr>
      </p:cxnSp>
      <p:cxnSp>
        <p:nvCxnSpPr>
          <p:cNvPr id="2262" name="Google Shape;2262;p180"/>
          <p:cNvCxnSpPr/>
          <p:nvPr/>
        </p:nvCxnSpPr>
        <p:spPr>
          <a:xfrm>
            <a:off x="3480750" y="2731900"/>
            <a:ext cx="921900" cy="640500"/>
          </a:xfrm>
          <a:prstGeom prst="curvedConnector3">
            <a:avLst>
              <a:gd fmla="val 50000" name="adj1"/>
            </a:avLst>
          </a:prstGeom>
          <a:noFill/>
          <a:ln cap="flat" cmpd="sng" w="28575">
            <a:solidFill>
              <a:schemeClr val="dk2"/>
            </a:solidFill>
            <a:prstDash val="dash"/>
            <a:round/>
            <a:headEnd len="med" w="med" type="none"/>
            <a:tailEnd len="med" w="med" type="triangle"/>
          </a:ln>
        </p:spPr>
      </p:cxnSp>
      <p:cxnSp>
        <p:nvCxnSpPr>
          <p:cNvPr id="2263" name="Google Shape;2263;p180"/>
          <p:cNvCxnSpPr/>
          <p:nvPr/>
        </p:nvCxnSpPr>
        <p:spPr>
          <a:xfrm>
            <a:off x="4206950" y="4925525"/>
            <a:ext cx="4407300" cy="0"/>
          </a:xfrm>
          <a:prstGeom prst="straightConnector1">
            <a:avLst/>
          </a:prstGeom>
          <a:noFill/>
          <a:ln cap="flat" cmpd="sng" w="76200">
            <a:solidFill>
              <a:srgbClr val="000000"/>
            </a:solidFill>
            <a:prstDash val="solid"/>
            <a:round/>
            <a:headEnd len="med" w="med" type="none"/>
            <a:tailEnd len="med" w="med" type="triangle"/>
          </a:ln>
        </p:spPr>
      </p:cxnSp>
      <p:sp>
        <p:nvSpPr>
          <p:cNvPr id="2264" name="Google Shape;2264;p180"/>
          <p:cNvSpPr txBox="1"/>
          <p:nvPr/>
        </p:nvSpPr>
        <p:spPr>
          <a:xfrm>
            <a:off x="3055050" y="4553500"/>
            <a:ext cx="1597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Time</a:t>
            </a:r>
            <a:endParaRPr b="1" sz="3000">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68" name="Shape 2268"/>
        <p:cNvGrpSpPr/>
        <p:nvPr/>
      </p:nvGrpSpPr>
      <p:grpSpPr>
        <a:xfrm>
          <a:off x="0" y="0"/>
          <a:ext cx="0" cy="0"/>
          <a:chOff x="0" y="0"/>
          <a:chExt cx="0" cy="0"/>
        </a:xfrm>
      </p:grpSpPr>
      <p:sp>
        <p:nvSpPr>
          <p:cNvPr id="2269" name="Google Shape;2269;p1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270" name="Google Shape;2270;p181"/>
          <p:cNvSpPr txBox="1"/>
          <p:nvPr>
            <p:ph idx="1" type="body"/>
          </p:nvPr>
        </p:nvSpPr>
        <p:spPr>
          <a:xfrm>
            <a:off x="311700" y="1152475"/>
            <a:ext cx="8452800" cy="6468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Neuron  </a:t>
            </a:r>
            <a:endParaRPr sz="3000">
              <a:solidFill>
                <a:srgbClr val="434343"/>
              </a:solidFill>
              <a:latin typeface="Montserrat"/>
              <a:ea typeface="Montserrat"/>
              <a:cs typeface="Montserrat"/>
              <a:sym typeface="Montserrat"/>
            </a:endParaRPr>
          </a:p>
        </p:txBody>
      </p:sp>
      <p:pic>
        <p:nvPicPr>
          <p:cNvPr descr="watermark.jpg" id="2271" name="Google Shape;2271;p1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72" name="Google Shape;2272;p1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273" name="Google Shape;2273;p181"/>
          <p:cNvSpPr/>
          <p:nvPr/>
        </p:nvSpPr>
        <p:spPr>
          <a:xfrm>
            <a:off x="12220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4" name="Google Shape;2274;p181"/>
          <p:cNvCxnSpPr/>
          <p:nvPr/>
        </p:nvCxnSpPr>
        <p:spPr>
          <a:xfrm rot="10800000">
            <a:off x="16828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75" name="Google Shape;2275;p181"/>
          <p:cNvCxnSpPr>
            <a:endCxn id="2273" idx="4"/>
          </p:cNvCxnSpPr>
          <p:nvPr/>
        </p:nvCxnSpPr>
        <p:spPr>
          <a:xfrm rot="10800000">
            <a:off x="16852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76" name="Google Shape;2276;p181"/>
          <p:cNvCxnSpPr>
            <a:stCxn id="2273" idx="2"/>
            <a:endCxn id="2273" idx="6"/>
          </p:cNvCxnSpPr>
          <p:nvPr/>
        </p:nvCxnSpPr>
        <p:spPr>
          <a:xfrm>
            <a:off x="12220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77" name="Google Shape;2277;p181"/>
          <p:cNvSpPr txBox="1"/>
          <p:nvPr/>
        </p:nvSpPr>
        <p:spPr>
          <a:xfrm>
            <a:off x="14423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78" name="Google Shape;2278;p181"/>
          <p:cNvSpPr/>
          <p:nvPr/>
        </p:nvSpPr>
        <p:spPr>
          <a:xfrm>
            <a:off x="13923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79" name="Google Shape;2279;p181"/>
          <p:cNvSpPr txBox="1"/>
          <p:nvPr/>
        </p:nvSpPr>
        <p:spPr>
          <a:xfrm>
            <a:off x="12220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p:txBody>
      </p:sp>
      <p:sp>
        <p:nvSpPr>
          <p:cNvPr id="2280" name="Google Shape;2280;p181"/>
          <p:cNvSpPr txBox="1"/>
          <p:nvPr/>
        </p:nvSpPr>
        <p:spPr>
          <a:xfrm>
            <a:off x="1278475" y="179942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a:t>
            </a:r>
            <a:endParaRPr b="1">
              <a:latin typeface="Montserrat"/>
              <a:ea typeface="Montserrat"/>
              <a:cs typeface="Montserrat"/>
              <a:sym typeface="Montserrat"/>
            </a:endParaRPr>
          </a:p>
        </p:txBody>
      </p:sp>
      <p:sp>
        <p:nvSpPr>
          <p:cNvPr id="2281" name="Google Shape;2281;p181"/>
          <p:cNvSpPr/>
          <p:nvPr/>
        </p:nvSpPr>
        <p:spPr>
          <a:xfrm>
            <a:off x="1998300" y="2681650"/>
            <a:ext cx="676159" cy="681298"/>
          </a:xfrm>
          <a:custGeom>
            <a:rect b="b" l="l" r="r" t="t"/>
            <a:pathLst>
              <a:path extrusionOk="0" h="22036" w="29902">
                <a:moveTo>
                  <a:pt x="0" y="0"/>
                </a:moveTo>
                <a:cubicBezTo>
                  <a:pt x="4975" y="1870"/>
                  <a:pt x="29015" y="7546"/>
                  <a:pt x="29850" y="11219"/>
                </a:cubicBezTo>
                <a:cubicBezTo>
                  <a:pt x="30685" y="14892"/>
                  <a:pt x="9149" y="20233"/>
                  <a:pt x="5009" y="22036"/>
                </a:cubicBezTo>
              </a:path>
            </a:pathLst>
          </a:custGeom>
          <a:noFill/>
          <a:ln cap="flat" cmpd="sng" w="28575">
            <a:solidFill>
              <a:schemeClr val="dk2"/>
            </a:solidFill>
            <a:prstDash val="solid"/>
            <a:round/>
            <a:headEnd len="med" w="med" type="none"/>
            <a:tailEnd len="med" w="med" type="triangle"/>
          </a:ln>
        </p:spPr>
      </p:sp>
      <p:sp>
        <p:nvSpPr>
          <p:cNvPr id="2282" name="Google Shape;2282;p181"/>
          <p:cNvSpPr/>
          <p:nvPr/>
        </p:nvSpPr>
        <p:spPr>
          <a:xfrm>
            <a:off x="4287625" y="2581650"/>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83" name="Google Shape;2283;p181"/>
          <p:cNvCxnSpPr/>
          <p:nvPr/>
        </p:nvCxnSpPr>
        <p:spPr>
          <a:xfrm rot="10800000">
            <a:off x="4748425" y="21460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84" name="Google Shape;2284;p181"/>
          <p:cNvCxnSpPr>
            <a:endCxn id="2282" idx="4"/>
          </p:cNvCxnSpPr>
          <p:nvPr/>
        </p:nvCxnSpPr>
        <p:spPr>
          <a:xfrm rot="10800000">
            <a:off x="4750825" y="3508050"/>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85" name="Google Shape;2285;p181"/>
          <p:cNvCxnSpPr>
            <a:stCxn id="2282" idx="2"/>
            <a:endCxn id="2282" idx="6"/>
          </p:cNvCxnSpPr>
          <p:nvPr/>
        </p:nvCxnSpPr>
        <p:spPr>
          <a:xfrm>
            <a:off x="4287625" y="3044850"/>
            <a:ext cx="926400" cy="0"/>
          </a:xfrm>
          <a:prstGeom prst="straightConnector1">
            <a:avLst/>
          </a:prstGeom>
          <a:noFill/>
          <a:ln cap="flat" cmpd="sng" w="28575">
            <a:solidFill>
              <a:schemeClr val="dk2"/>
            </a:solidFill>
            <a:prstDash val="solid"/>
            <a:round/>
            <a:headEnd len="med" w="med" type="none"/>
            <a:tailEnd len="med" w="med" type="none"/>
          </a:ln>
        </p:spPr>
      </p:cxnSp>
      <p:sp>
        <p:nvSpPr>
          <p:cNvPr id="2286" name="Google Shape;2286;p181"/>
          <p:cNvSpPr txBox="1"/>
          <p:nvPr/>
        </p:nvSpPr>
        <p:spPr>
          <a:xfrm>
            <a:off x="4507975" y="2993300"/>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87" name="Google Shape;2287;p181"/>
          <p:cNvSpPr/>
          <p:nvPr/>
        </p:nvSpPr>
        <p:spPr>
          <a:xfrm>
            <a:off x="4457900" y="2721900"/>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88" name="Google Shape;2288;p181"/>
          <p:cNvSpPr txBox="1"/>
          <p:nvPr/>
        </p:nvSpPr>
        <p:spPr>
          <a:xfrm>
            <a:off x="4287625" y="41894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2289" name="Google Shape;2289;p181"/>
          <p:cNvSpPr txBox="1"/>
          <p:nvPr/>
        </p:nvSpPr>
        <p:spPr>
          <a:xfrm>
            <a:off x="4305775" y="16692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290" name="Google Shape;2290;p181"/>
          <p:cNvSpPr/>
          <p:nvPr/>
        </p:nvSpPr>
        <p:spPr>
          <a:xfrm>
            <a:off x="5995150" y="2581663"/>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1" name="Google Shape;2291;p181"/>
          <p:cNvCxnSpPr/>
          <p:nvPr/>
        </p:nvCxnSpPr>
        <p:spPr>
          <a:xfrm rot="10800000">
            <a:off x="6455950" y="21460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92" name="Google Shape;2292;p181"/>
          <p:cNvCxnSpPr>
            <a:endCxn id="2290" idx="4"/>
          </p:cNvCxnSpPr>
          <p:nvPr/>
        </p:nvCxnSpPr>
        <p:spPr>
          <a:xfrm rot="10800000">
            <a:off x="6458350" y="3508063"/>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293" name="Google Shape;2293;p181"/>
          <p:cNvCxnSpPr>
            <a:stCxn id="2290" idx="2"/>
            <a:endCxn id="2290" idx="6"/>
          </p:cNvCxnSpPr>
          <p:nvPr/>
        </p:nvCxnSpPr>
        <p:spPr>
          <a:xfrm>
            <a:off x="5995150" y="3044863"/>
            <a:ext cx="926400" cy="0"/>
          </a:xfrm>
          <a:prstGeom prst="straightConnector1">
            <a:avLst/>
          </a:prstGeom>
          <a:noFill/>
          <a:ln cap="flat" cmpd="sng" w="28575">
            <a:solidFill>
              <a:schemeClr val="dk2"/>
            </a:solidFill>
            <a:prstDash val="solid"/>
            <a:round/>
            <a:headEnd len="med" w="med" type="none"/>
            <a:tailEnd len="med" w="med" type="none"/>
          </a:ln>
        </p:spPr>
      </p:cxnSp>
      <p:sp>
        <p:nvSpPr>
          <p:cNvPr id="2294" name="Google Shape;2294;p181"/>
          <p:cNvSpPr txBox="1"/>
          <p:nvPr/>
        </p:nvSpPr>
        <p:spPr>
          <a:xfrm>
            <a:off x="6215500" y="2993313"/>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295" name="Google Shape;2295;p181"/>
          <p:cNvSpPr/>
          <p:nvPr/>
        </p:nvSpPr>
        <p:spPr>
          <a:xfrm>
            <a:off x="6165425" y="2721913"/>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296" name="Google Shape;2296;p181"/>
          <p:cNvSpPr txBox="1"/>
          <p:nvPr/>
        </p:nvSpPr>
        <p:spPr>
          <a:xfrm>
            <a:off x="5995150" y="41894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sp>
        <p:nvSpPr>
          <p:cNvPr id="2297" name="Google Shape;2297;p181"/>
          <p:cNvSpPr/>
          <p:nvPr/>
        </p:nvSpPr>
        <p:spPr>
          <a:xfrm>
            <a:off x="7482325" y="2581663"/>
            <a:ext cx="926400" cy="926400"/>
          </a:xfrm>
          <a:prstGeom prst="ellipse">
            <a:avLst/>
          </a:prstGeom>
          <a:solidFill>
            <a:srgbClr val="D9D2E9"/>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98" name="Google Shape;2298;p181"/>
          <p:cNvCxnSpPr/>
          <p:nvPr/>
        </p:nvCxnSpPr>
        <p:spPr>
          <a:xfrm rot="10800000">
            <a:off x="7943125" y="21460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299" name="Google Shape;2299;p181"/>
          <p:cNvCxnSpPr>
            <a:endCxn id="2297" idx="4"/>
          </p:cNvCxnSpPr>
          <p:nvPr/>
        </p:nvCxnSpPr>
        <p:spPr>
          <a:xfrm rot="10800000">
            <a:off x="7945525" y="3508063"/>
            <a:ext cx="0" cy="681300"/>
          </a:xfrm>
          <a:prstGeom prst="straightConnector1">
            <a:avLst/>
          </a:prstGeom>
          <a:noFill/>
          <a:ln cap="flat" cmpd="sng" w="28575">
            <a:solidFill>
              <a:schemeClr val="dk2"/>
            </a:solidFill>
            <a:prstDash val="solid"/>
            <a:round/>
            <a:headEnd len="med" w="med" type="none"/>
            <a:tailEnd len="med" w="med" type="triangle"/>
          </a:ln>
        </p:spPr>
      </p:cxnSp>
      <p:cxnSp>
        <p:nvCxnSpPr>
          <p:cNvPr id="2300" name="Google Shape;2300;p181"/>
          <p:cNvCxnSpPr>
            <a:stCxn id="2297" idx="2"/>
            <a:endCxn id="2297" idx="6"/>
          </p:cNvCxnSpPr>
          <p:nvPr/>
        </p:nvCxnSpPr>
        <p:spPr>
          <a:xfrm>
            <a:off x="7482325" y="3044863"/>
            <a:ext cx="926400" cy="0"/>
          </a:xfrm>
          <a:prstGeom prst="straightConnector1">
            <a:avLst/>
          </a:prstGeom>
          <a:noFill/>
          <a:ln cap="flat" cmpd="sng" w="28575">
            <a:solidFill>
              <a:schemeClr val="dk2"/>
            </a:solidFill>
            <a:prstDash val="solid"/>
            <a:round/>
            <a:headEnd len="med" w="med" type="none"/>
            <a:tailEnd len="med" w="med" type="none"/>
          </a:ln>
        </p:spPr>
      </p:cxnSp>
      <p:sp>
        <p:nvSpPr>
          <p:cNvPr id="2301" name="Google Shape;2301;p181"/>
          <p:cNvSpPr txBox="1"/>
          <p:nvPr/>
        </p:nvSpPr>
        <p:spPr>
          <a:xfrm>
            <a:off x="7702675" y="2993313"/>
            <a:ext cx="611100" cy="572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500">
                <a:solidFill>
                  <a:srgbClr val="333333"/>
                </a:solidFill>
                <a:latin typeface="Times New Roman"/>
                <a:ea typeface="Times New Roman"/>
                <a:cs typeface="Times New Roman"/>
                <a:sym typeface="Times New Roman"/>
              </a:rPr>
              <a:t>Σ</a:t>
            </a:r>
            <a:r>
              <a:rPr lang="en" sz="1150">
                <a:solidFill>
                  <a:srgbClr val="333333"/>
                </a:solidFill>
                <a:highlight>
                  <a:srgbClr val="FFF8DC"/>
                </a:highlight>
                <a:latin typeface="Verdana"/>
                <a:ea typeface="Verdana"/>
                <a:cs typeface="Verdana"/>
                <a:sym typeface="Verdana"/>
              </a:rPr>
              <a:t> </a:t>
            </a:r>
            <a:endParaRPr/>
          </a:p>
        </p:txBody>
      </p:sp>
      <p:sp>
        <p:nvSpPr>
          <p:cNvPr id="2302" name="Google Shape;2302;p181"/>
          <p:cNvSpPr/>
          <p:nvPr/>
        </p:nvSpPr>
        <p:spPr>
          <a:xfrm>
            <a:off x="7652600" y="2721913"/>
            <a:ext cx="495825" cy="200325"/>
          </a:xfrm>
          <a:custGeom>
            <a:rect b="b" l="l" r="r" t="t"/>
            <a:pathLst>
              <a:path extrusionOk="0" h="8013" w="19833">
                <a:moveTo>
                  <a:pt x="0" y="8013"/>
                </a:moveTo>
                <a:lnTo>
                  <a:pt x="11820" y="8013"/>
                </a:lnTo>
                <a:lnTo>
                  <a:pt x="19833" y="0"/>
                </a:lnTo>
              </a:path>
            </a:pathLst>
          </a:custGeom>
          <a:noFill/>
          <a:ln cap="flat" cmpd="sng" w="28575">
            <a:solidFill>
              <a:schemeClr val="dk2"/>
            </a:solidFill>
            <a:prstDash val="solid"/>
            <a:round/>
            <a:headEnd len="med" w="med" type="none"/>
            <a:tailEnd len="med" w="med" type="none"/>
          </a:ln>
        </p:spPr>
      </p:sp>
      <p:sp>
        <p:nvSpPr>
          <p:cNvPr id="2303" name="Google Shape;2303;p181"/>
          <p:cNvSpPr txBox="1"/>
          <p:nvPr/>
        </p:nvSpPr>
        <p:spPr>
          <a:xfrm>
            <a:off x="7482325" y="41894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t+1</a:t>
            </a:r>
            <a:endParaRPr b="1">
              <a:latin typeface="Montserrat"/>
              <a:ea typeface="Montserrat"/>
              <a:cs typeface="Montserrat"/>
              <a:sym typeface="Montserrat"/>
            </a:endParaRPr>
          </a:p>
        </p:txBody>
      </p:sp>
      <p:sp>
        <p:nvSpPr>
          <p:cNvPr id="2304" name="Google Shape;2304;p181"/>
          <p:cNvSpPr txBox="1"/>
          <p:nvPr/>
        </p:nvSpPr>
        <p:spPr>
          <a:xfrm>
            <a:off x="2758050" y="2589075"/>
            <a:ext cx="6762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latin typeface="Montserrat"/>
                <a:ea typeface="Montserrat"/>
                <a:cs typeface="Montserrat"/>
                <a:sym typeface="Montserrat"/>
              </a:rPr>
              <a:t>=</a:t>
            </a:r>
            <a:endParaRPr b="1" sz="6000">
              <a:latin typeface="Montserrat"/>
              <a:ea typeface="Montserrat"/>
              <a:cs typeface="Montserrat"/>
              <a:sym typeface="Montserrat"/>
            </a:endParaRPr>
          </a:p>
        </p:txBody>
      </p:sp>
      <p:sp>
        <p:nvSpPr>
          <p:cNvPr id="2305" name="Google Shape;2305;p181"/>
          <p:cNvSpPr txBox="1"/>
          <p:nvPr/>
        </p:nvSpPr>
        <p:spPr>
          <a:xfrm>
            <a:off x="6012100" y="16692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sp>
        <p:nvSpPr>
          <p:cNvPr id="2306" name="Google Shape;2306;p181"/>
          <p:cNvSpPr txBox="1"/>
          <p:nvPr/>
        </p:nvSpPr>
        <p:spPr>
          <a:xfrm>
            <a:off x="7482325" y="16692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cxnSp>
        <p:nvCxnSpPr>
          <p:cNvPr id="2307" name="Google Shape;2307;p181"/>
          <p:cNvCxnSpPr>
            <a:endCxn id="2290" idx="3"/>
          </p:cNvCxnSpPr>
          <p:nvPr/>
        </p:nvCxnSpPr>
        <p:spPr>
          <a:xfrm>
            <a:off x="5068518" y="2721994"/>
            <a:ext cx="1062300" cy="650400"/>
          </a:xfrm>
          <a:prstGeom prst="curvedConnector4">
            <a:avLst>
              <a:gd fmla="val 43614" name="adj1"/>
              <a:gd fmla="val 157471" name="adj2"/>
            </a:avLst>
          </a:prstGeom>
          <a:noFill/>
          <a:ln cap="flat" cmpd="sng" w="28575">
            <a:solidFill>
              <a:schemeClr val="dk2"/>
            </a:solidFill>
            <a:prstDash val="solid"/>
            <a:round/>
            <a:headEnd len="med" w="med" type="none"/>
            <a:tailEnd len="med" w="med" type="triangle"/>
          </a:ln>
        </p:spPr>
      </p:cxnSp>
      <p:cxnSp>
        <p:nvCxnSpPr>
          <p:cNvPr id="2308" name="Google Shape;2308;p181"/>
          <p:cNvCxnSpPr>
            <a:endCxn id="2297" idx="3"/>
          </p:cNvCxnSpPr>
          <p:nvPr/>
        </p:nvCxnSpPr>
        <p:spPr>
          <a:xfrm>
            <a:off x="6772293" y="2721994"/>
            <a:ext cx="845700" cy="650400"/>
          </a:xfrm>
          <a:prstGeom prst="curvedConnector4">
            <a:avLst>
              <a:gd fmla="val 41979" name="adj1"/>
              <a:gd fmla="val 157471" name="adj2"/>
            </a:avLst>
          </a:prstGeom>
          <a:noFill/>
          <a:ln cap="flat" cmpd="sng" w="28575">
            <a:solidFill>
              <a:schemeClr val="dk2"/>
            </a:solidFill>
            <a:prstDash val="solid"/>
            <a:round/>
            <a:headEnd len="med" w="med" type="none"/>
            <a:tailEnd len="med" w="med" type="triangle"/>
          </a:ln>
        </p:spPr>
      </p:cxnSp>
      <p:cxnSp>
        <p:nvCxnSpPr>
          <p:cNvPr id="2309" name="Google Shape;2309;p181"/>
          <p:cNvCxnSpPr/>
          <p:nvPr/>
        </p:nvCxnSpPr>
        <p:spPr>
          <a:xfrm>
            <a:off x="3480750" y="2731900"/>
            <a:ext cx="921900" cy="640500"/>
          </a:xfrm>
          <a:prstGeom prst="curvedConnector3">
            <a:avLst>
              <a:gd fmla="val 50000" name="adj1"/>
            </a:avLst>
          </a:prstGeom>
          <a:noFill/>
          <a:ln cap="flat" cmpd="sng" w="28575">
            <a:solidFill>
              <a:schemeClr val="dk2"/>
            </a:solidFill>
            <a:prstDash val="dash"/>
            <a:round/>
            <a:headEnd len="med" w="med" type="none"/>
            <a:tailEnd len="med" w="med" type="triangle"/>
          </a:ln>
        </p:spPr>
      </p:cxnSp>
      <p:cxnSp>
        <p:nvCxnSpPr>
          <p:cNvPr id="2310" name="Google Shape;2310;p181"/>
          <p:cNvCxnSpPr/>
          <p:nvPr/>
        </p:nvCxnSpPr>
        <p:spPr>
          <a:xfrm>
            <a:off x="8273043" y="2721994"/>
            <a:ext cx="751800" cy="751200"/>
          </a:xfrm>
          <a:prstGeom prst="curvedConnector3">
            <a:avLst>
              <a:gd fmla="val 50000" name="adj1"/>
            </a:avLst>
          </a:prstGeom>
          <a:noFill/>
          <a:ln cap="flat" cmpd="sng" w="28575">
            <a:solidFill>
              <a:schemeClr val="dk2"/>
            </a:solidFill>
            <a:prstDash val="dash"/>
            <a:round/>
            <a:headEnd len="med" w="med" type="none"/>
            <a:tailEnd len="med" w="med" type="triangle"/>
          </a:ln>
        </p:spPr>
      </p:cxnSp>
      <p:cxnSp>
        <p:nvCxnSpPr>
          <p:cNvPr id="2311" name="Google Shape;2311;p181"/>
          <p:cNvCxnSpPr/>
          <p:nvPr/>
        </p:nvCxnSpPr>
        <p:spPr>
          <a:xfrm>
            <a:off x="4206950" y="4925525"/>
            <a:ext cx="4407300" cy="0"/>
          </a:xfrm>
          <a:prstGeom prst="straightConnector1">
            <a:avLst/>
          </a:prstGeom>
          <a:noFill/>
          <a:ln cap="flat" cmpd="sng" w="76200">
            <a:solidFill>
              <a:srgbClr val="000000"/>
            </a:solidFill>
            <a:prstDash val="solid"/>
            <a:round/>
            <a:headEnd len="med" w="med" type="none"/>
            <a:tailEnd len="med" w="med" type="triangle"/>
          </a:ln>
        </p:spPr>
      </p:cxnSp>
      <p:sp>
        <p:nvSpPr>
          <p:cNvPr id="2312" name="Google Shape;2312;p181"/>
          <p:cNvSpPr txBox="1"/>
          <p:nvPr/>
        </p:nvSpPr>
        <p:spPr>
          <a:xfrm>
            <a:off x="3055050" y="4553500"/>
            <a:ext cx="1597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Time</a:t>
            </a:r>
            <a:endParaRPr b="1" sz="3000">
              <a:latin typeface="Montserrat"/>
              <a:ea typeface="Montserrat"/>
              <a:cs typeface="Montserrat"/>
              <a:sym typeface="Montserrat"/>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92" name="Google Shape;192;p2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for us, we now know the amazing power of neural networks, which all stem from the simple perceptron model, so let’s head back and convert our simple biological neuron model into the perceptron model.</a:t>
            </a:r>
            <a:endParaRPr sz="2900">
              <a:solidFill>
                <a:srgbClr val="434343"/>
              </a:solidFill>
              <a:latin typeface="Montserrat"/>
              <a:ea typeface="Montserrat"/>
              <a:cs typeface="Montserrat"/>
              <a:sym typeface="Montserrat"/>
            </a:endParaRPr>
          </a:p>
        </p:txBody>
      </p:sp>
      <p:pic>
        <p:nvPicPr>
          <p:cNvPr descr="watermark.jpg" id="193" name="Google Shape;193;p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94" name="Google Shape;194;p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6" name="Shape 2316"/>
        <p:cNvGrpSpPr/>
        <p:nvPr/>
      </p:nvGrpSpPr>
      <p:grpSpPr>
        <a:xfrm>
          <a:off x="0" y="0"/>
          <a:ext cx="0" cy="0"/>
          <a:chOff x="0" y="0"/>
          <a:chExt cx="0" cy="0"/>
        </a:xfrm>
      </p:grpSpPr>
      <p:sp>
        <p:nvSpPr>
          <p:cNvPr id="2317" name="Google Shape;2317;p1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18" name="Google Shape;2318;p182"/>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Cells that are a function of inputs from previous time steps are also known as </a:t>
            </a:r>
            <a:r>
              <a:rPr i="1" lang="en" sz="3000">
                <a:solidFill>
                  <a:srgbClr val="434343"/>
                </a:solidFill>
                <a:latin typeface="Montserrat"/>
                <a:ea typeface="Montserrat"/>
                <a:cs typeface="Montserrat"/>
                <a:sym typeface="Montserrat"/>
              </a:rPr>
              <a:t>memory cells.</a:t>
            </a:r>
            <a:endParaRPr i="1"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 are also flexible in their inputs and outputs, for both sequences and single vector values.</a:t>
            </a:r>
            <a:endParaRPr sz="3000">
              <a:solidFill>
                <a:srgbClr val="434343"/>
              </a:solidFill>
              <a:latin typeface="Montserrat"/>
              <a:ea typeface="Montserrat"/>
              <a:cs typeface="Montserrat"/>
              <a:sym typeface="Montserrat"/>
            </a:endParaRPr>
          </a:p>
        </p:txBody>
      </p:sp>
      <p:pic>
        <p:nvPicPr>
          <p:cNvPr descr="watermark.jpg" id="2319" name="Google Shape;2319;p1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0" name="Google Shape;2320;p1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4" name="Shape 2324"/>
        <p:cNvGrpSpPr/>
        <p:nvPr/>
      </p:nvGrpSpPr>
      <p:grpSpPr>
        <a:xfrm>
          <a:off x="0" y="0"/>
          <a:ext cx="0" cy="0"/>
          <a:chOff x="0" y="0"/>
          <a:chExt cx="0" cy="0"/>
        </a:xfrm>
      </p:grpSpPr>
      <p:sp>
        <p:nvSpPr>
          <p:cNvPr id="2325" name="Google Shape;2325;p1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26" name="Google Shape;2326;p183"/>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also create entire layers of Recurrent Neurons...</a:t>
            </a:r>
            <a:endParaRPr sz="3000">
              <a:solidFill>
                <a:srgbClr val="434343"/>
              </a:solidFill>
              <a:latin typeface="Montserrat"/>
              <a:ea typeface="Montserrat"/>
              <a:cs typeface="Montserrat"/>
              <a:sym typeface="Montserrat"/>
            </a:endParaRPr>
          </a:p>
        </p:txBody>
      </p:sp>
      <p:pic>
        <p:nvPicPr>
          <p:cNvPr descr="watermark.jpg" id="2327" name="Google Shape;2327;p1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28" name="Google Shape;2328;p1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2" name="Shape 2332"/>
        <p:cNvGrpSpPr/>
        <p:nvPr/>
      </p:nvGrpSpPr>
      <p:grpSpPr>
        <a:xfrm>
          <a:off x="0" y="0"/>
          <a:ext cx="0" cy="0"/>
          <a:chOff x="0" y="0"/>
          <a:chExt cx="0" cy="0"/>
        </a:xfrm>
      </p:grpSpPr>
      <p:sp>
        <p:nvSpPr>
          <p:cNvPr id="2333" name="Google Shape;2333;p1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34" name="Google Shape;2334;p184"/>
          <p:cNvSpPr txBox="1"/>
          <p:nvPr>
            <p:ph idx="1" type="body"/>
          </p:nvPr>
        </p:nvSpPr>
        <p:spPr>
          <a:xfrm>
            <a:off x="311700" y="1152475"/>
            <a:ext cx="8705100" cy="778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ANN Layer with 3 Neurons:</a:t>
            </a:r>
            <a:endParaRPr sz="3000">
              <a:solidFill>
                <a:srgbClr val="434343"/>
              </a:solidFill>
              <a:latin typeface="Montserrat"/>
              <a:ea typeface="Montserrat"/>
              <a:cs typeface="Montserrat"/>
              <a:sym typeface="Montserrat"/>
            </a:endParaRPr>
          </a:p>
        </p:txBody>
      </p:sp>
      <p:pic>
        <p:nvPicPr>
          <p:cNvPr descr="watermark.jpg" id="2335" name="Google Shape;2335;p1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36" name="Google Shape;2336;p1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37" name="Google Shape;2337;p184"/>
          <p:cNvSpPr/>
          <p:nvPr/>
        </p:nvSpPr>
        <p:spPr>
          <a:xfrm>
            <a:off x="3237100" y="2917990"/>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8" name="Google Shape;2338;p184"/>
          <p:cNvCxnSpPr/>
          <p:nvPr/>
        </p:nvCxnSpPr>
        <p:spPr>
          <a:xfrm>
            <a:off x="3911500" y="3245140"/>
            <a:ext cx="1342200" cy="17700"/>
          </a:xfrm>
          <a:prstGeom prst="straightConnector1">
            <a:avLst/>
          </a:prstGeom>
          <a:noFill/>
          <a:ln cap="flat" cmpd="sng" w="38100">
            <a:solidFill>
              <a:schemeClr val="dk2"/>
            </a:solidFill>
            <a:prstDash val="solid"/>
            <a:round/>
            <a:headEnd len="med" w="med" type="none"/>
            <a:tailEnd len="med" w="med" type="triangle"/>
          </a:ln>
        </p:spPr>
      </p:cxnSp>
      <p:cxnSp>
        <p:nvCxnSpPr>
          <p:cNvPr id="2339" name="Google Shape;2339;p184"/>
          <p:cNvCxnSpPr>
            <a:endCxn id="2337" idx="2"/>
          </p:cNvCxnSpPr>
          <p:nvPr/>
        </p:nvCxnSpPr>
        <p:spPr>
          <a:xfrm>
            <a:off x="1697800" y="3235090"/>
            <a:ext cx="1539300" cy="20100"/>
          </a:xfrm>
          <a:prstGeom prst="straightConnector1">
            <a:avLst/>
          </a:prstGeom>
          <a:noFill/>
          <a:ln cap="flat" cmpd="sng" w="38100">
            <a:solidFill>
              <a:schemeClr val="dk2"/>
            </a:solidFill>
            <a:prstDash val="solid"/>
            <a:round/>
            <a:headEnd len="med" w="med" type="none"/>
            <a:tailEnd len="med" w="med" type="triangle"/>
          </a:ln>
        </p:spPr>
      </p:cxnSp>
      <p:sp>
        <p:nvSpPr>
          <p:cNvPr id="2340" name="Google Shape;2340;p184"/>
          <p:cNvSpPr txBox="1"/>
          <p:nvPr/>
        </p:nvSpPr>
        <p:spPr>
          <a:xfrm>
            <a:off x="1093075" y="2951025"/>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Montserrat"/>
                <a:ea typeface="Montserrat"/>
                <a:cs typeface="Montserrat"/>
                <a:sym typeface="Montserrat"/>
              </a:rPr>
              <a:t>X</a:t>
            </a:r>
            <a:endParaRPr b="1" baseline="-25000" sz="2500">
              <a:latin typeface="Montserrat"/>
              <a:ea typeface="Montserrat"/>
              <a:cs typeface="Montserrat"/>
              <a:sym typeface="Montserrat"/>
            </a:endParaRPr>
          </a:p>
        </p:txBody>
      </p:sp>
      <p:sp>
        <p:nvSpPr>
          <p:cNvPr id="2341" name="Google Shape;2341;p184"/>
          <p:cNvSpPr/>
          <p:nvPr/>
        </p:nvSpPr>
        <p:spPr>
          <a:xfrm>
            <a:off x="3237100" y="1930676"/>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2" name="Google Shape;2342;p184"/>
          <p:cNvCxnSpPr/>
          <p:nvPr/>
        </p:nvCxnSpPr>
        <p:spPr>
          <a:xfrm>
            <a:off x="3911500" y="2267865"/>
            <a:ext cx="1357200" cy="759600"/>
          </a:xfrm>
          <a:prstGeom prst="straightConnector1">
            <a:avLst/>
          </a:prstGeom>
          <a:noFill/>
          <a:ln cap="flat" cmpd="sng" w="38100">
            <a:solidFill>
              <a:schemeClr val="dk2"/>
            </a:solidFill>
            <a:prstDash val="solid"/>
            <a:round/>
            <a:headEnd len="med" w="med" type="none"/>
            <a:tailEnd len="med" w="med" type="triangle"/>
          </a:ln>
        </p:spPr>
      </p:cxnSp>
      <p:sp>
        <p:nvSpPr>
          <p:cNvPr id="2343" name="Google Shape;2343;p184"/>
          <p:cNvSpPr/>
          <p:nvPr/>
        </p:nvSpPr>
        <p:spPr>
          <a:xfrm>
            <a:off x="3237100" y="3905304"/>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44" name="Google Shape;2344;p184"/>
          <p:cNvCxnSpPr/>
          <p:nvPr/>
        </p:nvCxnSpPr>
        <p:spPr>
          <a:xfrm flipH="1" rot="10800000">
            <a:off x="3921550" y="3508115"/>
            <a:ext cx="1407300" cy="715200"/>
          </a:xfrm>
          <a:prstGeom prst="straightConnector1">
            <a:avLst/>
          </a:prstGeom>
          <a:noFill/>
          <a:ln cap="flat" cmpd="sng" w="38100">
            <a:solidFill>
              <a:schemeClr val="dk2"/>
            </a:solidFill>
            <a:prstDash val="solid"/>
            <a:round/>
            <a:headEnd len="med" w="med" type="none"/>
            <a:tailEnd len="med" w="med" type="triangle"/>
          </a:ln>
        </p:spPr>
      </p:cxnSp>
      <p:sp>
        <p:nvSpPr>
          <p:cNvPr id="2345" name="Google Shape;2345;p184"/>
          <p:cNvSpPr txBox="1"/>
          <p:nvPr/>
        </p:nvSpPr>
        <p:spPr>
          <a:xfrm>
            <a:off x="5165425" y="29180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Montserrat"/>
                <a:ea typeface="Montserrat"/>
                <a:cs typeface="Montserrat"/>
                <a:sym typeface="Montserrat"/>
              </a:rPr>
              <a:t>y</a:t>
            </a:r>
            <a:endParaRPr b="1" baseline="-25000" sz="2800">
              <a:latin typeface="Montserrat"/>
              <a:ea typeface="Montserrat"/>
              <a:cs typeface="Montserrat"/>
              <a:sym typeface="Montserrat"/>
            </a:endParaRPr>
          </a:p>
        </p:txBody>
      </p:sp>
      <p:cxnSp>
        <p:nvCxnSpPr>
          <p:cNvPr id="2346" name="Google Shape;2346;p184"/>
          <p:cNvCxnSpPr>
            <a:endCxn id="2341" idx="2"/>
          </p:cNvCxnSpPr>
          <p:nvPr/>
        </p:nvCxnSpPr>
        <p:spPr>
          <a:xfrm flipH="1" rot="10800000">
            <a:off x="1697800" y="2267876"/>
            <a:ext cx="1539300" cy="764700"/>
          </a:xfrm>
          <a:prstGeom prst="straightConnector1">
            <a:avLst/>
          </a:prstGeom>
          <a:noFill/>
          <a:ln cap="flat" cmpd="sng" w="38100">
            <a:solidFill>
              <a:schemeClr val="dk2"/>
            </a:solidFill>
            <a:prstDash val="solid"/>
            <a:round/>
            <a:headEnd len="med" w="med" type="none"/>
            <a:tailEnd len="med" w="med" type="triangle"/>
          </a:ln>
        </p:spPr>
      </p:cxnSp>
      <p:cxnSp>
        <p:nvCxnSpPr>
          <p:cNvPr id="2347" name="Google Shape;2347;p184"/>
          <p:cNvCxnSpPr>
            <a:endCxn id="2343" idx="2"/>
          </p:cNvCxnSpPr>
          <p:nvPr/>
        </p:nvCxnSpPr>
        <p:spPr>
          <a:xfrm>
            <a:off x="1697800" y="3467604"/>
            <a:ext cx="1539300" cy="774900"/>
          </a:xfrm>
          <a:prstGeom prst="straightConnector1">
            <a:avLst/>
          </a:prstGeom>
          <a:noFill/>
          <a:ln cap="flat" cmpd="sng" w="38100">
            <a:solidFill>
              <a:schemeClr val="dk2"/>
            </a:solidFill>
            <a:prstDash val="solid"/>
            <a:round/>
            <a:headEnd len="med" w="med" type="none"/>
            <a:tailEnd len="med" w="med" type="triangle"/>
          </a:ln>
        </p:spPr>
      </p:cxnSp>
      <p:cxnSp>
        <p:nvCxnSpPr>
          <p:cNvPr id="2348" name="Google Shape;2348;p184"/>
          <p:cNvCxnSpPr/>
          <p:nvPr/>
        </p:nvCxnSpPr>
        <p:spPr>
          <a:xfrm>
            <a:off x="5942000" y="3217390"/>
            <a:ext cx="1342200" cy="17700"/>
          </a:xfrm>
          <a:prstGeom prst="straightConnector1">
            <a:avLst/>
          </a:prstGeom>
          <a:noFill/>
          <a:ln cap="flat" cmpd="sng" w="38100">
            <a:solidFill>
              <a:schemeClr val="dk2"/>
            </a:solidFill>
            <a:prstDash val="solid"/>
            <a:round/>
            <a:headEnd len="med" w="med" type="none"/>
            <a:tailEnd len="med" w="med" type="triangle"/>
          </a:ln>
        </p:spPr>
      </p:cxnSp>
      <p:sp>
        <p:nvSpPr>
          <p:cNvPr id="2349" name="Google Shape;2349;p184"/>
          <p:cNvSpPr/>
          <p:nvPr/>
        </p:nvSpPr>
        <p:spPr>
          <a:xfrm>
            <a:off x="2949875" y="1780325"/>
            <a:ext cx="1206900" cy="2974800"/>
          </a:xfrm>
          <a:prstGeom prst="roundRect">
            <a:avLst>
              <a:gd fmla="val 16667" name="adj"/>
            </a:avLst>
          </a:prstGeom>
          <a:noFill/>
          <a:ln cap="flat" cmpd="sng" w="38100">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3" name="Shape 2353"/>
        <p:cNvGrpSpPr/>
        <p:nvPr/>
      </p:nvGrpSpPr>
      <p:grpSpPr>
        <a:xfrm>
          <a:off x="0" y="0"/>
          <a:ext cx="0" cy="0"/>
          <a:chOff x="0" y="0"/>
          <a:chExt cx="0" cy="0"/>
        </a:xfrm>
      </p:grpSpPr>
      <p:sp>
        <p:nvSpPr>
          <p:cNvPr id="2354" name="Google Shape;2354;p1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55" name="Google Shape;2355;p185"/>
          <p:cNvSpPr txBox="1"/>
          <p:nvPr>
            <p:ph idx="1" type="body"/>
          </p:nvPr>
        </p:nvSpPr>
        <p:spPr>
          <a:xfrm>
            <a:off x="311700" y="1152475"/>
            <a:ext cx="8705100" cy="778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 Layer with 3 Neurons:</a:t>
            </a:r>
            <a:endParaRPr sz="3000">
              <a:solidFill>
                <a:srgbClr val="434343"/>
              </a:solidFill>
              <a:latin typeface="Montserrat"/>
              <a:ea typeface="Montserrat"/>
              <a:cs typeface="Montserrat"/>
              <a:sym typeface="Montserrat"/>
            </a:endParaRPr>
          </a:p>
        </p:txBody>
      </p:sp>
      <p:pic>
        <p:nvPicPr>
          <p:cNvPr descr="watermark.jpg" id="2356" name="Google Shape;2356;p1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57" name="Google Shape;2357;p1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58" name="Google Shape;2358;p185"/>
          <p:cNvSpPr/>
          <p:nvPr/>
        </p:nvSpPr>
        <p:spPr>
          <a:xfrm>
            <a:off x="3237100" y="2917990"/>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59" name="Google Shape;2359;p185"/>
          <p:cNvCxnSpPr/>
          <p:nvPr/>
        </p:nvCxnSpPr>
        <p:spPr>
          <a:xfrm>
            <a:off x="3911500" y="3245140"/>
            <a:ext cx="1342200" cy="17700"/>
          </a:xfrm>
          <a:prstGeom prst="straightConnector1">
            <a:avLst/>
          </a:prstGeom>
          <a:noFill/>
          <a:ln cap="flat" cmpd="sng" w="38100">
            <a:solidFill>
              <a:schemeClr val="dk2"/>
            </a:solidFill>
            <a:prstDash val="solid"/>
            <a:round/>
            <a:headEnd len="med" w="med" type="none"/>
            <a:tailEnd len="med" w="med" type="triangle"/>
          </a:ln>
        </p:spPr>
      </p:cxnSp>
      <p:cxnSp>
        <p:nvCxnSpPr>
          <p:cNvPr id="2360" name="Google Shape;2360;p185"/>
          <p:cNvCxnSpPr>
            <a:endCxn id="2358" idx="2"/>
          </p:cNvCxnSpPr>
          <p:nvPr/>
        </p:nvCxnSpPr>
        <p:spPr>
          <a:xfrm>
            <a:off x="1697800" y="3235090"/>
            <a:ext cx="1539300" cy="20100"/>
          </a:xfrm>
          <a:prstGeom prst="straightConnector1">
            <a:avLst/>
          </a:prstGeom>
          <a:noFill/>
          <a:ln cap="flat" cmpd="sng" w="38100">
            <a:solidFill>
              <a:schemeClr val="dk2"/>
            </a:solidFill>
            <a:prstDash val="solid"/>
            <a:round/>
            <a:headEnd len="med" w="med" type="none"/>
            <a:tailEnd len="med" w="med" type="triangle"/>
          </a:ln>
        </p:spPr>
      </p:cxnSp>
      <p:sp>
        <p:nvSpPr>
          <p:cNvPr id="2361" name="Google Shape;2361;p185"/>
          <p:cNvSpPr txBox="1"/>
          <p:nvPr/>
        </p:nvSpPr>
        <p:spPr>
          <a:xfrm>
            <a:off x="1093075" y="2951025"/>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latin typeface="Montserrat"/>
                <a:ea typeface="Montserrat"/>
                <a:cs typeface="Montserrat"/>
                <a:sym typeface="Montserrat"/>
              </a:rPr>
              <a:t>X</a:t>
            </a:r>
            <a:endParaRPr b="1" baseline="-25000" sz="2500">
              <a:latin typeface="Montserrat"/>
              <a:ea typeface="Montserrat"/>
              <a:cs typeface="Montserrat"/>
              <a:sym typeface="Montserrat"/>
            </a:endParaRPr>
          </a:p>
        </p:txBody>
      </p:sp>
      <p:sp>
        <p:nvSpPr>
          <p:cNvPr id="2362" name="Google Shape;2362;p185"/>
          <p:cNvSpPr/>
          <p:nvPr/>
        </p:nvSpPr>
        <p:spPr>
          <a:xfrm>
            <a:off x="3237100" y="1930676"/>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3" name="Google Shape;2363;p185"/>
          <p:cNvCxnSpPr/>
          <p:nvPr/>
        </p:nvCxnSpPr>
        <p:spPr>
          <a:xfrm>
            <a:off x="3911500" y="2267865"/>
            <a:ext cx="1357200" cy="759600"/>
          </a:xfrm>
          <a:prstGeom prst="straightConnector1">
            <a:avLst/>
          </a:prstGeom>
          <a:noFill/>
          <a:ln cap="flat" cmpd="sng" w="38100">
            <a:solidFill>
              <a:schemeClr val="dk2"/>
            </a:solidFill>
            <a:prstDash val="solid"/>
            <a:round/>
            <a:headEnd len="med" w="med" type="none"/>
            <a:tailEnd len="med" w="med" type="triangle"/>
          </a:ln>
        </p:spPr>
      </p:cxnSp>
      <p:sp>
        <p:nvSpPr>
          <p:cNvPr id="2364" name="Google Shape;2364;p185"/>
          <p:cNvSpPr/>
          <p:nvPr/>
        </p:nvSpPr>
        <p:spPr>
          <a:xfrm>
            <a:off x="3237100" y="3905304"/>
            <a:ext cx="674400" cy="674400"/>
          </a:xfrm>
          <a:prstGeom prst="ellipse">
            <a:avLst/>
          </a:prstGeom>
          <a:solidFill>
            <a:srgbClr val="D0E0E3"/>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65" name="Google Shape;2365;p185"/>
          <p:cNvCxnSpPr/>
          <p:nvPr/>
        </p:nvCxnSpPr>
        <p:spPr>
          <a:xfrm flipH="1" rot="10800000">
            <a:off x="3921550" y="3508115"/>
            <a:ext cx="1407300" cy="715200"/>
          </a:xfrm>
          <a:prstGeom prst="straightConnector1">
            <a:avLst/>
          </a:prstGeom>
          <a:noFill/>
          <a:ln cap="flat" cmpd="sng" w="38100">
            <a:solidFill>
              <a:schemeClr val="dk2"/>
            </a:solidFill>
            <a:prstDash val="solid"/>
            <a:round/>
            <a:headEnd len="med" w="med" type="none"/>
            <a:tailEnd len="med" w="med" type="triangle"/>
          </a:ln>
        </p:spPr>
      </p:cxnSp>
      <p:sp>
        <p:nvSpPr>
          <p:cNvPr id="2366" name="Google Shape;2366;p185"/>
          <p:cNvSpPr txBox="1"/>
          <p:nvPr/>
        </p:nvSpPr>
        <p:spPr>
          <a:xfrm>
            <a:off x="5165425" y="29180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Montserrat"/>
                <a:ea typeface="Montserrat"/>
                <a:cs typeface="Montserrat"/>
                <a:sym typeface="Montserrat"/>
              </a:rPr>
              <a:t>y</a:t>
            </a:r>
            <a:endParaRPr b="1" baseline="-25000" sz="2800">
              <a:latin typeface="Montserrat"/>
              <a:ea typeface="Montserrat"/>
              <a:cs typeface="Montserrat"/>
              <a:sym typeface="Montserrat"/>
            </a:endParaRPr>
          </a:p>
        </p:txBody>
      </p:sp>
      <p:cxnSp>
        <p:nvCxnSpPr>
          <p:cNvPr id="2367" name="Google Shape;2367;p185"/>
          <p:cNvCxnSpPr>
            <a:endCxn id="2362" idx="2"/>
          </p:cNvCxnSpPr>
          <p:nvPr/>
        </p:nvCxnSpPr>
        <p:spPr>
          <a:xfrm flipH="1" rot="10800000">
            <a:off x="1697800" y="2267876"/>
            <a:ext cx="1539300" cy="764700"/>
          </a:xfrm>
          <a:prstGeom prst="straightConnector1">
            <a:avLst/>
          </a:prstGeom>
          <a:noFill/>
          <a:ln cap="flat" cmpd="sng" w="38100">
            <a:solidFill>
              <a:schemeClr val="dk2"/>
            </a:solidFill>
            <a:prstDash val="solid"/>
            <a:round/>
            <a:headEnd len="med" w="med" type="none"/>
            <a:tailEnd len="med" w="med" type="triangle"/>
          </a:ln>
        </p:spPr>
      </p:cxnSp>
      <p:cxnSp>
        <p:nvCxnSpPr>
          <p:cNvPr id="2368" name="Google Shape;2368;p185"/>
          <p:cNvCxnSpPr>
            <a:endCxn id="2364" idx="2"/>
          </p:cNvCxnSpPr>
          <p:nvPr/>
        </p:nvCxnSpPr>
        <p:spPr>
          <a:xfrm>
            <a:off x="1697800" y="3467604"/>
            <a:ext cx="1539300" cy="774900"/>
          </a:xfrm>
          <a:prstGeom prst="straightConnector1">
            <a:avLst/>
          </a:prstGeom>
          <a:noFill/>
          <a:ln cap="flat" cmpd="sng" w="38100">
            <a:solidFill>
              <a:schemeClr val="dk2"/>
            </a:solidFill>
            <a:prstDash val="solid"/>
            <a:round/>
            <a:headEnd len="med" w="med" type="none"/>
            <a:tailEnd len="med" w="med" type="triangle"/>
          </a:ln>
        </p:spPr>
      </p:cxnSp>
      <p:sp>
        <p:nvSpPr>
          <p:cNvPr id="2369" name="Google Shape;2369;p185"/>
          <p:cNvSpPr/>
          <p:nvPr/>
        </p:nvSpPr>
        <p:spPr>
          <a:xfrm>
            <a:off x="2548901" y="3321800"/>
            <a:ext cx="3566183" cy="1599180"/>
          </a:xfrm>
          <a:custGeom>
            <a:rect b="b" l="l" r="r" t="t"/>
            <a:pathLst>
              <a:path extrusionOk="0" h="65326" w="150345">
                <a:moveTo>
                  <a:pt x="134034" y="0"/>
                </a:moveTo>
                <a:cubicBezTo>
                  <a:pt x="136572" y="5209"/>
                  <a:pt x="154902" y="21268"/>
                  <a:pt x="149259" y="31251"/>
                </a:cubicBezTo>
                <a:cubicBezTo>
                  <a:pt x="143616" y="41234"/>
                  <a:pt x="120311" y="54390"/>
                  <a:pt x="100178" y="59899"/>
                </a:cubicBezTo>
                <a:cubicBezTo>
                  <a:pt x="80045" y="65408"/>
                  <a:pt x="45154" y="66376"/>
                  <a:pt x="28460" y="64306"/>
                </a:cubicBezTo>
                <a:cubicBezTo>
                  <a:pt x="11766" y="62236"/>
                  <a:pt x="213" y="51251"/>
                  <a:pt x="13" y="47478"/>
                </a:cubicBezTo>
                <a:cubicBezTo>
                  <a:pt x="-187" y="43705"/>
                  <a:pt x="22717" y="42637"/>
                  <a:pt x="27258" y="41669"/>
                </a:cubicBezTo>
              </a:path>
            </a:pathLst>
          </a:custGeom>
          <a:noFill/>
          <a:ln cap="flat" cmpd="sng" w="28575">
            <a:solidFill>
              <a:srgbClr val="000000"/>
            </a:solidFill>
            <a:prstDash val="solid"/>
            <a:round/>
            <a:headEnd len="med" w="med" type="none"/>
            <a:tailEnd len="med" w="med" type="triangle"/>
          </a:ln>
        </p:spPr>
      </p:sp>
      <p:cxnSp>
        <p:nvCxnSpPr>
          <p:cNvPr id="2370" name="Google Shape;2370;p185"/>
          <p:cNvCxnSpPr/>
          <p:nvPr/>
        </p:nvCxnSpPr>
        <p:spPr>
          <a:xfrm>
            <a:off x="5942000" y="3217390"/>
            <a:ext cx="1342200" cy="17700"/>
          </a:xfrm>
          <a:prstGeom prst="straightConnector1">
            <a:avLst/>
          </a:prstGeom>
          <a:noFill/>
          <a:ln cap="flat" cmpd="sng" w="38100">
            <a:solidFill>
              <a:schemeClr val="dk2"/>
            </a:solidFill>
            <a:prstDash val="solid"/>
            <a:round/>
            <a:headEnd len="med" w="med" type="none"/>
            <a:tailEnd len="med" w="med" type="triangle"/>
          </a:ln>
        </p:spPr>
      </p:cxnSp>
      <p:sp>
        <p:nvSpPr>
          <p:cNvPr id="2371" name="Google Shape;2371;p185"/>
          <p:cNvSpPr/>
          <p:nvPr/>
        </p:nvSpPr>
        <p:spPr>
          <a:xfrm>
            <a:off x="2182585" y="3433050"/>
            <a:ext cx="1067800" cy="1051750"/>
          </a:xfrm>
          <a:custGeom>
            <a:rect b="b" l="l" r="r" t="t"/>
            <a:pathLst>
              <a:path extrusionOk="0" h="42070" w="42712">
                <a:moveTo>
                  <a:pt x="14666" y="42070"/>
                </a:moveTo>
                <a:cubicBezTo>
                  <a:pt x="12362" y="39265"/>
                  <a:pt x="-3831" y="32254"/>
                  <a:pt x="843" y="25242"/>
                </a:cubicBezTo>
                <a:cubicBezTo>
                  <a:pt x="5517" y="18230"/>
                  <a:pt x="35734" y="4207"/>
                  <a:pt x="42712" y="0"/>
                </a:cubicBezTo>
              </a:path>
            </a:pathLst>
          </a:custGeom>
          <a:noFill/>
          <a:ln cap="flat" cmpd="sng" w="28575">
            <a:solidFill>
              <a:srgbClr val="000000"/>
            </a:solidFill>
            <a:prstDash val="solid"/>
            <a:round/>
            <a:headEnd len="med" w="med" type="none"/>
            <a:tailEnd len="med" w="med" type="triangle"/>
          </a:ln>
        </p:spPr>
      </p:sp>
      <p:sp>
        <p:nvSpPr>
          <p:cNvPr id="2372" name="Google Shape;2372;p185"/>
          <p:cNvSpPr/>
          <p:nvPr/>
        </p:nvSpPr>
        <p:spPr>
          <a:xfrm>
            <a:off x="1575899" y="2501525"/>
            <a:ext cx="1719550" cy="1983275"/>
          </a:xfrm>
          <a:custGeom>
            <a:rect b="b" l="l" r="r" t="t"/>
            <a:pathLst>
              <a:path extrusionOk="0" h="79331" w="68782">
                <a:moveTo>
                  <a:pt x="38732" y="79331"/>
                </a:moveTo>
                <a:cubicBezTo>
                  <a:pt x="32355" y="76359"/>
                  <a:pt x="-4539" y="74723"/>
                  <a:pt x="469" y="61501"/>
                </a:cubicBezTo>
                <a:cubicBezTo>
                  <a:pt x="5477" y="48279"/>
                  <a:pt x="57397" y="10250"/>
                  <a:pt x="68782" y="0"/>
                </a:cubicBezTo>
              </a:path>
            </a:pathLst>
          </a:custGeom>
          <a:noFill/>
          <a:ln cap="flat" cmpd="sng" w="28575">
            <a:solidFill>
              <a:srgbClr val="000000"/>
            </a:solidFill>
            <a:prstDash val="solid"/>
            <a:round/>
            <a:headEnd len="med" w="med" type="none"/>
            <a:tailEnd len="med" w="med" type="triangle"/>
          </a:ln>
        </p:spPr>
      </p:sp>
      <p:sp>
        <p:nvSpPr>
          <p:cNvPr id="2373" name="Google Shape;2373;p185"/>
          <p:cNvSpPr/>
          <p:nvPr/>
        </p:nvSpPr>
        <p:spPr>
          <a:xfrm>
            <a:off x="2949875" y="1780325"/>
            <a:ext cx="1206900" cy="2974800"/>
          </a:xfrm>
          <a:prstGeom prst="roundRect">
            <a:avLst>
              <a:gd fmla="val 16667" name="adj"/>
            </a:avLst>
          </a:prstGeom>
          <a:noFill/>
          <a:ln cap="flat" cmpd="sng" w="38100">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7" name="Shape 2377"/>
        <p:cNvGrpSpPr/>
        <p:nvPr/>
      </p:nvGrpSpPr>
      <p:grpSpPr>
        <a:xfrm>
          <a:off x="0" y="0"/>
          <a:ext cx="0" cy="0"/>
          <a:chOff x="0" y="0"/>
          <a:chExt cx="0" cy="0"/>
        </a:xfrm>
      </p:grpSpPr>
      <p:sp>
        <p:nvSpPr>
          <p:cNvPr id="2378" name="Google Shape;2378;p1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379" name="Google Shape;2379;p186"/>
          <p:cNvSpPr txBox="1"/>
          <p:nvPr>
            <p:ph idx="1" type="body"/>
          </p:nvPr>
        </p:nvSpPr>
        <p:spPr>
          <a:xfrm>
            <a:off x="311700" y="1152475"/>
            <a:ext cx="8705100" cy="7782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“Unrolled” layer.</a:t>
            </a:r>
            <a:endParaRPr sz="3000">
              <a:solidFill>
                <a:srgbClr val="434343"/>
              </a:solidFill>
              <a:latin typeface="Montserrat"/>
              <a:ea typeface="Montserrat"/>
              <a:cs typeface="Montserrat"/>
              <a:sym typeface="Montserrat"/>
            </a:endParaRPr>
          </a:p>
        </p:txBody>
      </p:sp>
      <p:pic>
        <p:nvPicPr>
          <p:cNvPr descr="watermark.jpg" id="2380" name="Google Shape;2380;p1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381" name="Google Shape;2381;p1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382" name="Google Shape;2382;p186"/>
          <p:cNvCxnSpPr/>
          <p:nvPr/>
        </p:nvCxnSpPr>
        <p:spPr>
          <a:xfrm rot="10800000">
            <a:off x="3080675" y="21633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383" name="Google Shape;2383;p186"/>
          <p:cNvCxnSpPr>
            <a:endCxn id="2384" idx="4"/>
          </p:cNvCxnSpPr>
          <p:nvPr/>
        </p:nvCxnSpPr>
        <p:spPr>
          <a:xfrm rot="10800000">
            <a:off x="3083075" y="3525350"/>
            <a:ext cx="0" cy="681300"/>
          </a:xfrm>
          <a:prstGeom prst="straightConnector1">
            <a:avLst/>
          </a:prstGeom>
          <a:noFill/>
          <a:ln cap="flat" cmpd="sng" w="28575">
            <a:solidFill>
              <a:schemeClr val="dk2"/>
            </a:solidFill>
            <a:prstDash val="solid"/>
            <a:round/>
            <a:headEnd len="med" w="med" type="none"/>
            <a:tailEnd len="med" w="med" type="triangle"/>
          </a:ln>
        </p:spPr>
      </p:cxnSp>
      <p:sp>
        <p:nvSpPr>
          <p:cNvPr id="2385" name="Google Shape;2385;p186"/>
          <p:cNvSpPr txBox="1"/>
          <p:nvPr/>
        </p:nvSpPr>
        <p:spPr>
          <a:xfrm>
            <a:off x="2619875" y="420675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t=0</a:t>
            </a:r>
            <a:endParaRPr b="1">
              <a:latin typeface="Montserrat"/>
              <a:ea typeface="Montserrat"/>
              <a:cs typeface="Montserrat"/>
              <a:sym typeface="Montserrat"/>
            </a:endParaRPr>
          </a:p>
        </p:txBody>
      </p:sp>
      <p:sp>
        <p:nvSpPr>
          <p:cNvPr id="2386" name="Google Shape;2386;p186"/>
          <p:cNvSpPr txBox="1"/>
          <p:nvPr/>
        </p:nvSpPr>
        <p:spPr>
          <a:xfrm>
            <a:off x="2638025" y="16865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t=0</a:t>
            </a:r>
            <a:endParaRPr b="1">
              <a:latin typeface="Montserrat"/>
              <a:ea typeface="Montserrat"/>
              <a:cs typeface="Montserrat"/>
              <a:sym typeface="Montserrat"/>
            </a:endParaRPr>
          </a:p>
        </p:txBody>
      </p:sp>
      <p:cxnSp>
        <p:nvCxnSpPr>
          <p:cNvPr id="2387" name="Google Shape;2387;p186"/>
          <p:cNvCxnSpPr/>
          <p:nvPr/>
        </p:nvCxnSpPr>
        <p:spPr>
          <a:xfrm rot="10800000">
            <a:off x="4998575" y="21932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388" name="Google Shape;2388;p186"/>
          <p:cNvCxnSpPr/>
          <p:nvPr/>
        </p:nvCxnSpPr>
        <p:spPr>
          <a:xfrm rot="10800000">
            <a:off x="5000975" y="35552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2389" name="Google Shape;2389;p186"/>
          <p:cNvSpPr txBox="1"/>
          <p:nvPr/>
        </p:nvSpPr>
        <p:spPr>
          <a:xfrm>
            <a:off x="4537775" y="42366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t+1</a:t>
            </a:r>
            <a:endParaRPr b="1">
              <a:latin typeface="Montserrat"/>
              <a:ea typeface="Montserrat"/>
              <a:cs typeface="Montserrat"/>
              <a:sym typeface="Montserrat"/>
            </a:endParaRPr>
          </a:p>
        </p:txBody>
      </p:sp>
      <p:cxnSp>
        <p:nvCxnSpPr>
          <p:cNvPr id="2390" name="Google Shape;2390;p186"/>
          <p:cNvCxnSpPr/>
          <p:nvPr/>
        </p:nvCxnSpPr>
        <p:spPr>
          <a:xfrm rot="10800000">
            <a:off x="7026625" y="21932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2391" name="Google Shape;2391;p186"/>
          <p:cNvCxnSpPr/>
          <p:nvPr/>
        </p:nvCxnSpPr>
        <p:spPr>
          <a:xfrm rot="10800000">
            <a:off x="7029025" y="35552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2392" name="Google Shape;2392;p186"/>
          <p:cNvSpPr txBox="1"/>
          <p:nvPr/>
        </p:nvSpPr>
        <p:spPr>
          <a:xfrm>
            <a:off x="6565825" y="42366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t+2</a:t>
            </a:r>
            <a:endParaRPr b="1">
              <a:latin typeface="Montserrat"/>
              <a:ea typeface="Montserrat"/>
              <a:cs typeface="Montserrat"/>
              <a:sym typeface="Montserrat"/>
            </a:endParaRPr>
          </a:p>
        </p:txBody>
      </p:sp>
      <p:sp>
        <p:nvSpPr>
          <p:cNvPr id="2393" name="Google Shape;2393;p186"/>
          <p:cNvSpPr txBox="1"/>
          <p:nvPr/>
        </p:nvSpPr>
        <p:spPr>
          <a:xfrm>
            <a:off x="4554725" y="17164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sp>
        <p:nvSpPr>
          <p:cNvPr id="2394" name="Google Shape;2394;p186"/>
          <p:cNvSpPr txBox="1"/>
          <p:nvPr/>
        </p:nvSpPr>
        <p:spPr>
          <a:xfrm>
            <a:off x="6565825" y="17164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t+2</a:t>
            </a:r>
            <a:endParaRPr b="1">
              <a:latin typeface="Montserrat"/>
              <a:ea typeface="Montserrat"/>
              <a:cs typeface="Montserrat"/>
              <a:sym typeface="Montserrat"/>
            </a:endParaRPr>
          </a:p>
        </p:txBody>
      </p:sp>
      <p:cxnSp>
        <p:nvCxnSpPr>
          <p:cNvPr id="2395" name="Google Shape;2395;p186"/>
          <p:cNvCxnSpPr>
            <a:endCxn id="2396" idx="3"/>
          </p:cNvCxnSpPr>
          <p:nvPr/>
        </p:nvCxnSpPr>
        <p:spPr>
          <a:xfrm>
            <a:off x="3701125" y="2776975"/>
            <a:ext cx="762000" cy="6126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2397" name="Google Shape;2397;p186"/>
          <p:cNvCxnSpPr/>
          <p:nvPr/>
        </p:nvCxnSpPr>
        <p:spPr>
          <a:xfrm>
            <a:off x="5604918" y="2819644"/>
            <a:ext cx="845700" cy="6504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2398" name="Google Shape;2398;p186"/>
          <p:cNvCxnSpPr/>
          <p:nvPr/>
        </p:nvCxnSpPr>
        <p:spPr>
          <a:xfrm>
            <a:off x="7547293" y="2804069"/>
            <a:ext cx="751800" cy="751200"/>
          </a:xfrm>
          <a:prstGeom prst="curvedConnector3">
            <a:avLst>
              <a:gd fmla="val 50000" name="adj1"/>
            </a:avLst>
          </a:prstGeom>
          <a:noFill/>
          <a:ln cap="flat" cmpd="sng" w="28575">
            <a:solidFill>
              <a:schemeClr val="dk2"/>
            </a:solidFill>
            <a:prstDash val="dash"/>
            <a:round/>
            <a:headEnd len="med" w="med" type="none"/>
            <a:tailEnd len="med" w="med" type="triangle"/>
          </a:ln>
        </p:spPr>
      </p:cxnSp>
      <p:sp>
        <p:nvSpPr>
          <p:cNvPr id="2399" name="Google Shape;2399;p186"/>
          <p:cNvSpPr txBox="1"/>
          <p:nvPr/>
        </p:nvSpPr>
        <p:spPr>
          <a:xfrm>
            <a:off x="2700400" y="4617675"/>
            <a:ext cx="15978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Time</a:t>
            </a:r>
            <a:endParaRPr b="1" sz="3000">
              <a:latin typeface="Montserrat"/>
              <a:ea typeface="Montserrat"/>
              <a:cs typeface="Montserrat"/>
              <a:sym typeface="Montserrat"/>
            </a:endParaRPr>
          </a:p>
        </p:txBody>
      </p:sp>
      <p:sp>
        <p:nvSpPr>
          <p:cNvPr id="2400" name="Google Shape;2400;p186"/>
          <p:cNvSpPr/>
          <p:nvPr/>
        </p:nvSpPr>
        <p:spPr>
          <a:xfrm>
            <a:off x="2549225" y="2651450"/>
            <a:ext cx="1141800" cy="821400"/>
          </a:xfrm>
          <a:prstGeom prst="roundRect">
            <a:avLst>
              <a:gd fmla="val 16667" name="adj"/>
            </a:avLst>
          </a:prstGeom>
          <a:noFill/>
          <a:ln cap="flat" cmpd="sng" w="28575">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86"/>
          <p:cNvSpPr/>
          <p:nvPr/>
        </p:nvSpPr>
        <p:spPr>
          <a:xfrm>
            <a:off x="4430075" y="2681375"/>
            <a:ext cx="1141800" cy="821400"/>
          </a:xfrm>
          <a:prstGeom prst="roundRect">
            <a:avLst>
              <a:gd fmla="val 16667" name="adj"/>
            </a:avLst>
          </a:prstGeom>
          <a:noFill/>
          <a:ln cap="flat" cmpd="sng" w="28575">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86"/>
          <p:cNvSpPr/>
          <p:nvPr/>
        </p:nvSpPr>
        <p:spPr>
          <a:xfrm>
            <a:off x="6405500" y="2734150"/>
            <a:ext cx="1141800" cy="821400"/>
          </a:xfrm>
          <a:prstGeom prst="roundRect">
            <a:avLst>
              <a:gd fmla="val 16667" name="adj"/>
            </a:avLst>
          </a:prstGeom>
          <a:noFill/>
          <a:ln cap="flat" cmpd="sng" w="28575">
            <a:solidFill>
              <a:srgbClr val="351C7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86"/>
          <p:cNvSpPr/>
          <p:nvPr/>
        </p:nvSpPr>
        <p:spPr>
          <a:xfrm>
            <a:off x="2638025" y="2943463"/>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86"/>
          <p:cNvSpPr/>
          <p:nvPr/>
        </p:nvSpPr>
        <p:spPr>
          <a:xfrm>
            <a:off x="2994875" y="2936888"/>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86"/>
          <p:cNvSpPr/>
          <p:nvPr/>
        </p:nvSpPr>
        <p:spPr>
          <a:xfrm>
            <a:off x="3348000" y="2936888"/>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86"/>
          <p:cNvSpPr/>
          <p:nvPr/>
        </p:nvSpPr>
        <p:spPr>
          <a:xfrm>
            <a:off x="4502575" y="2970113"/>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86"/>
          <p:cNvSpPr/>
          <p:nvPr/>
        </p:nvSpPr>
        <p:spPr>
          <a:xfrm>
            <a:off x="4859425" y="2963538"/>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86"/>
          <p:cNvSpPr/>
          <p:nvPr/>
        </p:nvSpPr>
        <p:spPr>
          <a:xfrm>
            <a:off x="5212550" y="2963538"/>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86"/>
          <p:cNvSpPr/>
          <p:nvPr/>
        </p:nvSpPr>
        <p:spPr>
          <a:xfrm>
            <a:off x="6518725" y="2970100"/>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86"/>
          <p:cNvSpPr/>
          <p:nvPr/>
        </p:nvSpPr>
        <p:spPr>
          <a:xfrm>
            <a:off x="6875575" y="2963525"/>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86"/>
          <p:cNvSpPr/>
          <p:nvPr/>
        </p:nvSpPr>
        <p:spPr>
          <a:xfrm>
            <a:off x="7228700" y="2963525"/>
            <a:ext cx="250500" cy="2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12" name="Google Shape;2412;p186"/>
          <p:cNvCxnSpPr/>
          <p:nvPr/>
        </p:nvCxnSpPr>
        <p:spPr>
          <a:xfrm>
            <a:off x="3891800" y="4972438"/>
            <a:ext cx="4407300" cy="0"/>
          </a:xfrm>
          <a:prstGeom prst="straightConnector1">
            <a:avLst/>
          </a:prstGeom>
          <a:noFill/>
          <a:ln cap="flat" cmpd="sng" w="76200">
            <a:solidFill>
              <a:srgbClr val="000000"/>
            </a:solidFill>
            <a:prstDash val="solid"/>
            <a:round/>
            <a:headEnd len="med" w="med" type="none"/>
            <a:tailEnd len="med" w="med" type="triangle"/>
          </a:ln>
        </p:spPr>
      </p:cxn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6" name="Shape 2416"/>
        <p:cNvGrpSpPr/>
        <p:nvPr/>
      </p:nvGrpSpPr>
      <p:grpSpPr>
        <a:xfrm>
          <a:off x="0" y="0"/>
          <a:ext cx="0" cy="0"/>
          <a:chOff x="0" y="0"/>
          <a:chExt cx="0" cy="0"/>
        </a:xfrm>
      </p:grpSpPr>
      <p:sp>
        <p:nvSpPr>
          <p:cNvPr id="2417" name="Google Shape;2417;p1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18" name="Google Shape;2418;p187"/>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 are also very flexible in their inputs and outputs.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see a few examples.</a:t>
            </a:r>
            <a:endParaRPr sz="3000">
              <a:solidFill>
                <a:srgbClr val="434343"/>
              </a:solidFill>
              <a:latin typeface="Montserrat"/>
              <a:ea typeface="Montserrat"/>
              <a:cs typeface="Montserrat"/>
              <a:sym typeface="Montserrat"/>
            </a:endParaRPr>
          </a:p>
        </p:txBody>
      </p:sp>
      <p:pic>
        <p:nvPicPr>
          <p:cNvPr descr="watermark.jpg" id="2419" name="Google Shape;2419;p1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0" name="Google Shape;2420;p1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4" name="Shape 2424"/>
        <p:cNvGrpSpPr/>
        <p:nvPr/>
      </p:nvGrpSpPr>
      <p:grpSpPr>
        <a:xfrm>
          <a:off x="0" y="0"/>
          <a:ext cx="0" cy="0"/>
          <a:chOff x="0" y="0"/>
          <a:chExt cx="0" cy="0"/>
        </a:xfrm>
      </p:grpSpPr>
      <p:sp>
        <p:nvSpPr>
          <p:cNvPr id="2425" name="Google Shape;2425;p1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26" name="Google Shape;2426;p188"/>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Sequence to Sequence (Many to Many)</a:t>
            </a:r>
            <a:endParaRPr sz="3000">
              <a:solidFill>
                <a:srgbClr val="434343"/>
              </a:solidFill>
              <a:latin typeface="Montserrat"/>
              <a:ea typeface="Montserrat"/>
              <a:cs typeface="Montserrat"/>
              <a:sym typeface="Montserrat"/>
            </a:endParaRPr>
          </a:p>
        </p:txBody>
      </p:sp>
      <p:pic>
        <p:nvPicPr>
          <p:cNvPr descr="watermark.jpg" id="2427" name="Google Shape;2427;p1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28" name="Google Shape;2428;p1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29" name="Google Shape;2429;p188"/>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0" name="Google Shape;2430;p188"/>
          <p:cNvCxnSpPr/>
          <p:nvPr/>
        </p:nvCxnSpPr>
        <p:spPr>
          <a:xfrm flipH="1" rot="10800000">
            <a:off x="12939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31" name="Google Shape;2431;p188"/>
          <p:cNvCxnSpPr>
            <a:endCxn id="2429"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32" name="Google Shape;2432;p188"/>
          <p:cNvSpPr txBox="1"/>
          <p:nvPr/>
        </p:nvSpPr>
        <p:spPr>
          <a:xfrm>
            <a:off x="8927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sp>
        <p:nvSpPr>
          <p:cNvPr id="2433" name="Google Shape;2433;p188"/>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434" name="Google Shape;2434;p188"/>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35" name="Google Shape;2435;p188"/>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36" name="Google Shape;2436;p188"/>
          <p:cNvCxnSpPr/>
          <p:nvPr/>
        </p:nvCxnSpPr>
        <p:spPr>
          <a:xfrm flipH="1" rot="10800000">
            <a:off x="24350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37" name="Google Shape;2437;p188"/>
          <p:cNvCxnSpPr>
            <a:endCxn id="2435" idx="4"/>
          </p:cNvCxnSpPr>
          <p:nvPr/>
        </p:nvCxnSpPr>
        <p:spPr>
          <a:xfrm rot="10800000">
            <a:off x="24338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38" name="Google Shape;2438;p188"/>
          <p:cNvSpPr txBox="1"/>
          <p:nvPr/>
        </p:nvSpPr>
        <p:spPr>
          <a:xfrm>
            <a:off x="20338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sp>
        <p:nvSpPr>
          <p:cNvPr id="2439" name="Google Shape;2439;p188"/>
          <p:cNvSpPr txBox="1"/>
          <p:nvPr/>
        </p:nvSpPr>
        <p:spPr>
          <a:xfrm>
            <a:off x="20338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cxnSp>
        <p:nvCxnSpPr>
          <p:cNvPr id="2440" name="Google Shape;2440;p188"/>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41" name="Google Shape;2441;p188"/>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2" name="Google Shape;2442;p188"/>
          <p:cNvCxnSpPr/>
          <p:nvPr/>
        </p:nvCxnSpPr>
        <p:spPr>
          <a:xfrm flipH="1" rot="10800000">
            <a:off x="35761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43" name="Google Shape;2443;p188"/>
          <p:cNvCxnSpPr>
            <a:endCxn id="2441" idx="4"/>
          </p:cNvCxnSpPr>
          <p:nvPr/>
        </p:nvCxnSpPr>
        <p:spPr>
          <a:xfrm rot="10800000">
            <a:off x="35749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44" name="Google Shape;2444;p188"/>
          <p:cNvSpPr txBox="1"/>
          <p:nvPr/>
        </p:nvSpPr>
        <p:spPr>
          <a:xfrm>
            <a:off x="31749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sp>
        <p:nvSpPr>
          <p:cNvPr id="2445" name="Google Shape;2445;p188"/>
          <p:cNvSpPr txBox="1"/>
          <p:nvPr/>
        </p:nvSpPr>
        <p:spPr>
          <a:xfrm>
            <a:off x="31749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cxnSp>
        <p:nvCxnSpPr>
          <p:cNvPr id="2446" name="Google Shape;2446;p188"/>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47" name="Google Shape;2447;p188"/>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48" name="Google Shape;2448;p188"/>
          <p:cNvCxnSpPr/>
          <p:nvPr/>
        </p:nvCxnSpPr>
        <p:spPr>
          <a:xfrm flipH="1" rot="10800000">
            <a:off x="47172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49" name="Google Shape;2449;p188"/>
          <p:cNvCxnSpPr>
            <a:endCxn id="2447" idx="4"/>
          </p:cNvCxnSpPr>
          <p:nvPr/>
        </p:nvCxnSpPr>
        <p:spPr>
          <a:xfrm rot="10800000">
            <a:off x="47160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50" name="Google Shape;2450;p188"/>
          <p:cNvSpPr txBox="1"/>
          <p:nvPr/>
        </p:nvSpPr>
        <p:spPr>
          <a:xfrm>
            <a:off x="43160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sp>
        <p:nvSpPr>
          <p:cNvPr id="2451" name="Google Shape;2451;p188"/>
          <p:cNvSpPr txBox="1"/>
          <p:nvPr/>
        </p:nvSpPr>
        <p:spPr>
          <a:xfrm>
            <a:off x="43160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cxnSp>
        <p:nvCxnSpPr>
          <p:cNvPr id="2452" name="Google Shape;2452;p188"/>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53" name="Google Shape;2453;p188"/>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54" name="Google Shape;2454;p188"/>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55" name="Google Shape;2455;p188"/>
          <p:cNvCxnSpPr>
            <a:endCxn id="2453" idx="4"/>
          </p:cNvCxnSpPr>
          <p:nvPr/>
        </p:nvCxnSpPr>
        <p:spPr>
          <a:xfrm rot="10800000">
            <a:off x="58571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56" name="Google Shape;2456;p188"/>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457" name="Google Shape;2457;p188"/>
          <p:cNvSpPr txBox="1"/>
          <p:nvPr/>
        </p:nvSpPr>
        <p:spPr>
          <a:xfrm>
            <a:off x="54571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1" name="Shape 2461"/>
        <p:cNvGrpSpPr/>
        <p:nvPr/>
      </p:nvGrpSpPr>
      <p:grpSpPr>
        <a:xfrm>
          <a:off x="0" y="0"/>
          <a:ext cx="0" cy="0"/>
          <a:chOff x="0" y="0"/>
          <a:chExt cx="0" cy="0"/>
        </a:xfrm>
      </p:grpSpPr>
      <p:sp>
        <p:nvSpPr>
          <p:cNvPr id="2462" name="Google Shape;2462;p18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463" name="Google Shape;2463;p189"/>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5 previous words, predict the next 5</a:t>
            </a:r>
            <a:endParaRPr sz="3000">
              <a:solidFill>
                <a:srgbClr val="434343"/>
              </a:solidFill>
              <a:latin typeface="Montserrat"/>
              <a:ea typeface="Montserrat"/>
              <a:cs typeface="Montserrat"/>
              <a:sym typeface="Montserrat"/>
            </a:endParaRPr>
          </a:p>
        </p:txBody>
      </p:sp>
      <p:pic>
        <p:nvPicPr>
          <p:cNvPr descr="watermark.jpg" id="2464" name="Google Shape;2464;p1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65" name="Google Shape;2465;p1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66" name="Google Shape;2466;p189"/>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67" name="Google Shape;2467;p189"/>
          <p:cNvCxnSpPr/>
          <p:nvPr/>
        </p:nvCxnSpPr>
        <p:spPr>
          <a:xfrm flipH="1" rot="10800000">
            <a:off x="12939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68" name="Google Shape;2468;p189"/>
          <p:cNvCxnSpPr>
            <a:endCxn id="2466"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69" name="Google Shape;2469;p189"/>
          <p:cNvSpPr txBox="1"/>
          <p:nvPr/>
        </p:nvSpPr>
        <p:spPr>
          <a:xfrm>
            <a:off x="8927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sp>
        <p:nvSpPr>
          <p:cNvPr id="2470" name="Google Shape;2470;p189"/>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471" name="Google Shape;2471;p189"/>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72" name="Google Shape;2472;p189"/>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3" name="Google Shape;2473;p189"/>
          <p:cNvCxnSpPr/>
          <p:nvPr/>
        </p:nvCxnSpPr>
        <p:spPr>
          <a:xfrm flipH="1" rot="10800000">
            <a:off x="24350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74" name="Google Shape;2474;p189"/>
          <p:cNvCxnSpPr>
            <a:endCxn id="2472" idx="4"/>
          </p:cNvCxnSpPr>
          <p:nvPr/>
        </p:nvCxnSpPr>
        <p:spPr>
          <a:xfrm rot="10800000">
            <a:off x="24338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75" name="Google Shape;2475;p189"/>
          <p:cNvSpPr txBox="1"/>
          <p:nvPr/>
        </p:nvSpPr>
        <p:spPr>
          <a:xfrm>
            <a:off x="20338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sp>
        <p:nvSpPr>
          <p:cNvPr id="2476" name="Google Shape;2476;p189"/>
          <p:cNvSpPr txBox="1"/>
          <p:nvPr/>
        </p:nvSpPr>
        <p:spPr>
          <a:xfrm>
            <a:off x="20338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cxnSp>
        <p:nvCxnSpPr>
          <p:cNvPr id="2477" name="Google Shape;2477;p189"/>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78" name="Google Shape;2478;p189"/>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79" name="Google Shape;2479;p189"/>
          <p:cNvCxnSpPr/>
          <p:nvPr/>
        </p:nvCxnSpPr>
        <p:spPr>
          <a:xfrm flipH="1" rot="10800000">
            <a:off x="35761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80" name="Google Shape;2480;p189"/>
          <p:cNvCxnSpPr>
            <a:endCxn id="2478" idx="4"/>
          </p:cNvCxnSpPr>
          <p:nvPr/>
        </p:nvCxnSpPr>
        <p:spPr>
          <a:xfrm rot="10800000">
            <a:off x="35749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81" name="Google Shape;2481;p189"/>
          <p:cNvSpPr txBox="1"/>
          <p:nvPr/>
        </p:nvSpPr>
        <p:spPr>
          <a:xfrm>
            <a:off x="31749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sp>
        <p:nvSpPr>
          <p:cNvPr id="2482" name="Google Shape;2482;p189"/>
          <p:cNvSpPr txBox="1"/>
          <p:nvPr/>
        </p:nvSpPr>
        <p:spPr>
          <a:xfrm>
            <a:off x="31749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cxnSp>
        <p:nvCxnSpPr>
          <p:cNvPr id="2483" name="Google Shape;2483;p189"/>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84" name="Google Shape;2484;p189"/>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5" name="Google Shape;2485;p189"/>
          <p:cNvCxnSpPr/>
          <p:nvPr/>
        </p:nvCxnSpPr>
        <p:spPr>
          <a:xfrm flipH="1" rot="10800000">
            <a:off x="47172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86" name="Google Shape;2486;p189"/>
          <p:cNvCxnSpPr>
            <a:endCxn id="2484" idx="4"/>
          </p:cNvCxnSpPr>
          <p:nvPr/>
        </p:nvCxnSpPr>
        <p:spPr>
          <a:xfrm rot="10800000">
            <a:off x="47160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87" name="Google Shape;2487;p189"/>
          <p:cNvSpPr txBox="1"/>
          <p:nvPr/>
        </p:nvSpPr>
        <p:spPr>
          <a:xfrm>
            <a:off x="43160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sp>
        <p:nvSpPr>
          <p:cNvPr id="2488" name="Google Shape;2488;p189"/>
          <p:cNvSpPr txBox="1"/>
          <p:nvPr/>
        </p:nvSpPr>
        <p:spPr>
          <a:xfrm>
            <a:off x="43160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cxnSp>
        <p:nvCxnSpPr>
          <p:cNvPr id="2489" name="Google Shape;2489;p189"/>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490" name="Google Shape;2490;p189"/>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1" name="Google Shape;2491;p189"/>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492" name="Google Shape;2492;p189"/>
          <p:cNvCxnSpPr>
            <a:endCxn id="2490" idx="4"/>
          </p:cNvCxnSpPr>
          <p:nvPr/>
        </p:nvCxnSpPr>
        <p:spPr>
          <a:xfrm rot="10800000">
            <a:off x="58571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493" name="Google Shape;2493;p189"/>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494" name="Google Shape;2494;p189"/>
          <p:cNvSpPr txBox="1"/>
          <p:nvPr/>
        </p:nvSpPr>
        <p:spPr>
          <a:xfrm>
            <a:off x="54571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8" name="Shape 2498"/>
        <p:cNvGrpSpPr/>
        <p:nvPr/>
      </p:nvGrpSpPr>
      <p:grpSpPr>
        <a:xfrm>
          <a:off x="0" y="0"/>
          <a:ext cx="0" cy="0"/>
          <a:chOff x="0" y="0"/>
          <a:chExt cx="0" cy="0"/>
        </a:xfrm>
      </p:grpSpPr>
      <p:sp>
        <p:nvSpPr>
          <p:cNvPr id="2499" name="Google Shape;2499;p1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00" name="Google Shape;2500;p190"/>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Sequence to Vector (Many to One)</a:t>
            </a:r>
            <a:endParaRPr sz="3000">
              <a:solidFill>
                <a:srgbClr val="434343"/>
              </a:solidFill>
              <a:latin typeface="Montserrat"/>
              <a:ea typeface="Montserrat"/>
              <a:cs typeface="Montserrat"/>
              <a:sym typeface="Montserrat"/>
            </a:endParaRPr>
          </a:p>
        </p:txBody>
      </p:sp>
      <p:pic>
        <p:nvPicPr>
          <p:cNvPr descr="watermark.jpg" id="2501" name="Google Shape;2501;p1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02" name="Google Shape;2502;p1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03" name="Google Shape;2503;p190"/>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04" name="Google Shape;2504;p190"/>
          <p:cNvCxnSpPr/>
          <p:nvPr/>
        </p:nvCxnSpPr>
        <p:spPr>
          <a:xfrm flipH="1" rot="10800000">
            <a:off x="12939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05" name="Google Shape;2505;p190"/>
          <p:cNvCxnSpPr>
            <a:endCxn id="2503"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06" name="Google Shape;2506;p190"/>
          <p:cNvSpPr txBox="1"/>
          <p:nvPr/>
        </p:nvSpPr>
        <p:spPr>
          <a:xfrm>
            <a:off x="8927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sp>
        <p:nvSpPr>
          <p:cNvPr id="2507" name="Google Shape;2507;p190"/>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508" name="Google Shape;2508;p190"/>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09" name="Google Shape;2509;p190"/>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0" name="Google Shape;2510;p190"/>
          <p:cNvCxnSpPr/>
          <p:nvPr/>
        </p:nvCxnSpPr>
        <p:spPr>
          <a:xfrm flipH="1" rot="10800000">
            <a:off x="24350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11" name="Google Shape;2511;p190"/>
          <p:cNvCxnSpPr>
            <a:endCxn id="2509" idx="4"/>
          </p:cNvCxnSpPr>
          <p:nvPr/>
        </p:nvCxnSpPr>
        <p:spPr>
          <a:xfrm rot="10800000">
            <a:off x="24338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12" name="Google Shape;2512;p190"/>
          <p:cNvSpPr txBox="1"/>
          <p:nvPr/>
        </p:nvSpPr>
        <p:spPr>
          <a:xfrm>
            <a:off x="20338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1</a:t>
            </a:r>
            <a:endParaRPr b="1" baseline="-25000" sz="2000">
              <a:solidFill>
                <a:srgbClr val="D9D9D9"/>
              </a:solidFill>
              <a:latin typeface="Montserrat"/>
              <a:ea typeface="Montserrat"/>
              <a:cs typeface="Montserrat"/>
              <a:sym typeface="Montserrat"/>
            </a:endParaRPr>
          </a:p>
        </p:txBody>
      </p:sp>
      <p:sp>
        <p:nvSpPr>
          <p:cNvPr id="2513" name="Google Shape;2513;p190"/>
          <p:cNvSpPr txBox="1"/>
          <p:nvPr/>
        </p:nvSpPr>
        <p:spPr>
          <a:xfrm>
            <a:off x="20338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cxnSp>
        <p:nvCxnSpPr>
          <p:cNvPr id="2514" name="Google Shape;2514;p190"/>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15" name="Google Shape;2515;p190"/>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16" name="Google Shape;2516;p190"/>
          <p:cNvCxnSpPr/>
          <p:nvPr/>
        </p:nvCxnSpPr>
        <p:spPr>
          <a:xfrm flipH="1" rot="10800000">
            <a:off x="35761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17" name="Google Shape;2517;p190"/>
          <p:cNvCxnSpPr>
            <a:endCxn id="2515" idx="4"/>
          </p:cNvCxnSpPr>
          <p:nvPr/>
        </p:nvCxnSpPr>
        <p:spPr>
          <a:xfrm rot="10800000">
            <a:off x="35749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18" name="Google Shape;2518;p190"/>
          <p:cNvSpPr txBox="1"/>
          <p:nvPr/>
        </p:nvSpPr>
        <p:spPr>
          <a:xfrm>
            <a:off x="31749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2</a:t>
            </a:r>
            <a:endParaRPr b="1" baseline="-25000" sz="2000">
              <a:solidFill>
                <a:srgbClr val="D9D9D9"/>
              </a:solidFill>
              <a:latin typeface="Montserrat"/>
              <a:ea typeface="Montserrat"/>
              <a:cs typeface="Montserrat"/>
              <a:sym typeface="Montserrat"/>
            </a:endParaRPr>
          </a:p>
        </p:txBody>
      </p:sp>
      <p:sp>
        <p:nvSpPr>
          <p:cNvPr id="2519" name="Google Shape;2519;p190"/>
          <p:cNvSpPr txBox="1"/>
          <p:nvPr/>
        </p:nvSpPr>
        <p:spPr>
          <a:xfrm>
            <a:off x="31749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cxnSp>
        <p:nvCxnSpPr>
          <p:cNvPr id="2520" name="Google Shape;2520;p190"/>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21" name="Google Shape;2521;p190"/>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2" name="Google Shape;2522;p190"/>
          <p:cNvCxnSpPr/>
          <p:nvPr/>
        </p:nvCxnSpPr>
        <p:spPr>
          <a:xfrm flipH="1" rot="10800000">
            <a:off x="47172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23" name="Google Shape;2523;p190"/>
          <p:cNvCxnSpPr>
            <a:endCxn id="2521" idx="4"/>
          </p:cNvCxnSpPr>
          <p:nvPr/>
        </p:nvCxnSpPr>
        <p:spPr>
          <a:xfrm rot="10800000">
            <a:off x="47160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24" name="Google Shape;2524;p190"/>
          <p:cNvSpPr txBox="1"/>
          <p:nvPr/>
        </p:nvSpPr>
        <p:spPr>
          <a:xfrm>
            <a:off x="43160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3</a:t>
            </a:r>
            <a:endParaRPr b="1" baseline="-25000" sz="2000">
              <a:solidFill>
                <a:srgbClr val="D9D9D9"/>
              </a:solidFill>
              <a:latin typeface="Montserrat"/>
              <a:ea typeface="Montserrat"/>
              <a:cs typeface="Montserrat"/>
              <a:sym typeface="Montserrat"/>
            </a:endParaRPr>
          </a:p>
        </p:txBody>
      </p:sp>
      <p:sp>
        <p:nvSpPr>
          <p:cNvPr id="2525" name="Google Shape;2525;p190"/>
          <p:cNvSpPr txBox="1"/>
          <p:nvPr/>
        </p:nvSpPr>
        <p:spPr>
          <a:xfrm>
            <a:off x="43160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cxnSp>
        <p:nvCxnSpPr>
          <p:cNvPr id="2526" name="Google Shape;2526;p190"/>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27" name="Google Shape;2527;p190"/>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28" name="Google Shape;2528;p190"/>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29" name="Google Shape;2529;p190"/>
          <p:cNvCxnSpPr>
            <a:endCxn id="2527" idx="4"/>
          </p:cNvCxnSpPr>
          <p:nvPr/>
        </p:nvCxnSpPr>
        <p:spPr>
          <a:xfrm rot="10800000">
            <a:off x="58571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30" name="Google Shape;2530;p190"/>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531" name="Google Shape;2531;p190"/>
          <p:cNvSpPr txBox="1"/>
          <p:nvPr/>
        </p:nvSpPr>
        <p:spPr>
          <a:xfrm>
            <a:off x="54571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5" name="Shape 2535"/>
        <p:cNvGrpSpPr/>
        <p:nvPr/>
      </p:nvGrpSpPr>
      <p:grpSpPr>
        <a:xfrm>
          <a:off x="0" y="0"/>
          <a:ext cx="0" cy="0"/>
          <a:chOff x="0" y="0"/>
          <a:chExt cx="0" cy="0"/>
        </a:xfrm>
      </p:grpSpPr>
      <p:sp>
        <p:nvSpPr>
          <p:cNvPr id="2536" name="Google Shape;2536;p1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37" name="Google Shape;2537;p191"/>
          <p:cNvSpPr txBox="1"/>
          <p:nvPr>
            <p:ph idx="1" type="body"/>
          </p:nvPr>
        </p:nvSpPr>
        <p:spPr>
          <a:xfrm>
            <a:off x="331725" y="1152475"/>
            <a:ext cx="88122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5 previous words, predict next word</a:t>
            </a:r>
            <a:endParaRPr sz="3000">
              <a:solidFill>
                <a:srgbClr val="434343"/>
              </a:solidFill>
              <a:latin typeface="Montserrat"/>
              <a:ea typeface="Montserrat"/>
              <a:cs typeface="Montserrat"/>
              <a:sym typeface="Montserrat"/>
            </a:endParaRPr>
          </a:p>
        </p:txBody>
      </p:sp>
      <p:pic>
        <p:nvPicPr>
          <p:cNvPr descr="watermark.jpg" id="2538" name="Google Shape;2538;p1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39" name="Google Shape;2539;p1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40" name="Google Shape;2540;p191"/>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1" name="Google Shape;2541;p191"/>
          <p:cNvCxnSpPr/>
          <p:nvPr/>
        </p:nvCxnSpPr>
        <p:spPr>
          <a:xfrm flipH="1" rot="10800000">
            <a:off x="12939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42" name="Google Shape;2542;p191"/>
          <p:cNvCxnSpPr>
            <a:endCxn id="2540"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43" name="Google Shape;2543;p191"/>
          <p:cNvSpPr txBox="1"/>
          <p:nvPr/>
        </p:nvSpPr>
        <p:spPr>
          <a:xfrm>
            <a:off x="8927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sp>
        <p:nvSpPr>
          <p:cNvPr id="2544" name="Google Shape;2544;p191"/>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545" name="Google Shape;2545;p191"/>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46" name="Google Shape;2546;p191"/>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7" name="Google Shape;2547;p191"/>
          <p:cNvCxnSpPr/>
          <p:nvPr/>
        </p:nvCxnSpPr>
        <p:spPr>
          <a:xfrm flipH="1" rot="10800000">
            <a:off x="24350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48" name="Google Shape;2548;p191"/>
          <p:cNvCxnSpPr>
            <a:endCxn id="2546" idx="4"/>
          </p:cNvCxnSpPr>
          <p:nvPr/>
        </p:nvCxnSpPr>
        <p:spPr>
          <a:xfrm rot="10800000">
            <a:off x="24338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49" name="Google Shape;2549;p191"/>
          <p:cNvSpPr txBox="1"/>
          <p:nvPr/>
        </p:nvSpPr>
        <p:spPr>
          <a:xfrm>
            <a:off x="20338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1</a:t>
            </a:r>
            <a:endParaRPr b="1" baseline="-25000" sz="2000">
              <a:solidFill>
                <a:srgbClr val="D9D9D9"/>
              </a:solidFill>
              <a:latin typeface="Montserrat"/>
              <a:ea typeface="Montserrat"/>
              <a:cs typeface="Montserrat"/>
              <a:sym typeface="Montserrat"/>
            </a:endParaRPr>
          </a:p>
        </p:txBody>
      </p:sp>
      <p:sp>
        <p:nvSpPr>
          <p:cNvPr id="2550" name="Google Shape;2550;p191"/>
          <p:cNvSpPr txBox="1"/>
          <p:nvPr/>
        </p:nvSpPr>
        <p:spPr>
          <a:xfrm>
            <a:off x="20338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cxnSp>
        <p:nvCxnSpPr>
          <p:cNvPr id="2551" name="Google Shape;2551;p191"/>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52" name="Google Shape;2552;p191"/>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3" name="Google Shape;2553;p191"/>
          <p:cNvCxnSpPr/>
          <p:nvPr/>
        </p:nvCxnSpPr>
        <p:spPr>
          <a:xfrm flipH="1" rot="10800000">
            <a:off x="35761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54" name="Google Shape;2554;p191"/>
          <p:cNvCxnSpPr>
            <a:endCxn id="2552" idx="4"/>
          </p:cNvCxnSpPr>
          <p:nvPr/>
        </p:nvCxnSpPr>
        <p:spPr>
          <a:xfrm rot="10800000">
            <a:off x="35749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55" name="Google Shape;2555;p191"/>
          <p:cNvSpPr txBox="1"/>
          <p:nvPr/>
        </p:nvSpPr>
        <p:spPr>
          <a:xfrm>
            <a:off x="31749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2</a:t>
            </a:r>
            <a:endParaRPr b="1" baseline="-25000" sz="2000">
              <a:solidFill>
                <a:srgbClr val="D9D9D9"/>
              </a:solidFill>
              <a:latin typeface="Montserrat"/>
              <a:ea typeface="Montserrat"/>
              <a:cs typeface="Montserrat"/>
              <a:sym typeface="Montserrat"/>
            </a:endParaRPr>
          </a:p>
        </p:txBody>
      </p:sp>
      <p:sp>
        <p:nvSpPr>
          <p:cNvPr id="2556" name="Google Shape;2556;p191"/>
          <p:cNvSpPr txBox="1"/>
          <p:nvPr/>
        </p:nvSpPr>
        <p:spPr>
          <a:xfrm>
            <a:off x="31749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cxnSp>
        <p:nvCxnSpPr>
          <p:cNvPr id="2557" name="Google Shape;2557;p191"/>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58" name="Google Shape;2558;p191"/>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59" name="Google Shape;2559;p191"/>
          <p:cNvCxnSpPr/>
          <p:nvPr/>
        </p:nvCxnSpPr>
        <p:spPr>
          <a:xfrm flipH="1" rot="10800000">
            <a:off x="4717225" y="2326125"/>
            <a:ext cx="3300" cy="546000"/>
          </a:xfrm>
          <a:prstGeom prst="straightConnector1">
            <a:avLst/>
          </a:prstGeom>
          <a:noFill/>
          <a:ln cap="flat" cmpd="sng" w="28575">
            <a:solidFill>
              <a:srgbClr val="CCCCCC"/>
            </a:solidFill>
            <a:prstDash val="solid"/>
            <a:round/>
            <a:headEnd len="med" w="med" type="none"/>
            <a:tailEnd len="med" w="med" type="triangle"/>
          </a:ln>
        </p:spPr>
      </p:cxnSp>
      <p:cxnSp>
        <p:nvCxnSpPr>
          <p:cNvPr id="2560" name="Google Shape;2560;p191"/>
          <p:cNvCxnSpPr>
            <a:endCxn id="2558" idx="4"/>
          </p:cNvCxnSpPr>
          <p:nvPr/>
        </p:nvCxnSpPr>
        <p:spPr>
          <a:xfrm rot="10800000">
            <a:off x="47160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61" name="Google Shape;2561;p191"/>
          <p:cNvSpPr txBox="1"/>
          <p:nvPr/>
        </p:nvSpPr>
        <p:spPr>
          <a:xfrm>
            <a:off x="4316050" y="1888850"/>
            <a:ext cx="890100" cy="403800"/>
          </a:xfrm>
          <a:prstGeom prst="rect">
            <a:avLst/>
          </a:prstGeom>
          <a:noFill/>
          <a:ln cap="flat" cmpd="sng" w="9525">
            <a:solidFill>
              <a:srgbClr val="CCCCCC"/>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Y</a:t>
            </a:r>
            <a:r>
              <a:rPr b="1" baseline="-25000" lang="en" sz="2000">
                <a:solidFill>
                  <a:srgbClr val="D9D9D9"/>
                </a:solidFill>
                <a:latin typeface="Montserrat"/>
                <a:ea typeface="Montserrat"/>
                <a:cs typeface="Montserrat"/>
                <a:sym typeface="Montserrat"/>
              </a:rPr>
              <a:t>3</a:t>
            </a:r>
            <a:endParaRPr b="1" baseline="-25000" sz="2000">
              <a:solidFill>
                <a:srgbClr val="D9D9D9"/>
              </a:solidFill>
              <a:latin typeface="Montserrat"/>
              <a:ea typeface="Montserrat"/>
              <a:cs typeface="Montserrat"/>
              <a:sym typeface="Montserrat"/>
            </a:endParaRPr>
          </a:p>
        </p:txBody>
      </p:sp>
      <p:sp>
        <p:nvSpPr>
          <p:cNvPr id="2562" name="Google Shape;2562;p191"/>
          <p:cNvSpPr txBox="1"/>
          <p:nvPr/>
        </p:nvSpPr>
        <p:spPr>
          <a:xfrm>
            <a:off x="43160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cxnSp>
        <p:nvCxnSpPr>
          <p:cNvPr id="2563" name="Google Shape;2563;p191"/>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64" name="Google Shape;2564;p191"/>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65" name="Google Shape;2565;p191"/>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66" name="Google Shape;2566;p191"/>
          <p:cNvCxnSpPr>
            <a:endCxn id="2564" idx="4"/>
          </p:cNvCxnSpPr>
          <p:nvPr/>
        </p:nvCxnSpPr>
        <p:spPr>
          <a:xfrm rot="10800000">
            <a:off x="58571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67" name="Google Shape;2567;p191"/>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568" name="Google Shape;2568;p191"/>
          <p:cNvSpPr txBox="1"/>
          <p:nvPr/>
        </p:nvSpPr>
        <p:spPr>
          <a:xfrm>
            <a:off x="54571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00" name="Google Shape;200;p30"/>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Perceptron Model</a:t>
            </a:r>
            <a:endParaRPr sz="2900">
              <a:solidFill>
                <a:srgbClr val="434343"/>
              </a:solidFill>
              <a:latin typeface="Montserrat"/>
              <a:ea typeface="Montserrat"/>
              <a:cs typeface="Montserrat"/>
              <a:sym typeface="Montserrat"/>
            </a:endParaRPr>
          </a:p>
        </p:txBody>
      </p:sp>
      <p:pic>
        <p:nvPicPr>
          <p:cNvPr descr="watermark.jpg" id="201" name="Google Shape;201;p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02" name="Google Shape;202;p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03" name="Google Shape;203;p30"/>
          <p:cNvSpPr/>
          <p:nvPr/>
        </p:nvSpPr>
        <p:spPr>
          <a:xfrm>
            <a:off x="1042425" y="1821625"/>
            <a:ext cx="8101893" cy="3321887"/>
          </a:xfrm>
          <a:custGeom>
            <a:rect b="b" l="l" r="r" t="t"/>
            <a:pathLst>
              <a:path extrusionOk="0" h="93377" w="281023">
                <a:moveTo>
                  <a:pt x="157968" y="18775"/>
                </a:moveTo>
                <a:cubicBezTo>
                  <a:pt x="180675" y="17087"/>
                  <a:pt x="282164" y="8496"/>
                  <a:pt x="280860" y="10490"/>
                </a:cubicBezTo>
                <a:cubicBezTo>
                  <a:pt x="279556" y="12485"/>
                  <a:pt x="175688" y="23991"/>
                  <a:pt x="150143" y="30742"/>
                </a:cubicBezTo>
                <a:cubicBezTo>
                  <a:pt x="124598" y="37493"/>
                  <a:pt x="134494" y="48539"/>
                  <a:pt x="127590" y="50994"/>
                </a:cubicBezTo>
                <a:cubicBezTo>
                  <a:pt x="120686" y="53449"/>
                  <a:pt x="113705" y="45548"/>
                  <a:pt x="108719" y="45471"/>
                </a:cubicBezTo>
                <a:cubicBezTo>
                  <a:pt x="103733" y="45394"/>
                  <a:pt x="100205" y="50840"/>
                  <a:pt x="97673" y="50533"/>
                </a:cubicBezTo>
                <a:cubicBezTo>
                  <a:pt x="95142" y="50226"/>
                  <a:pt x="102812" y="36495"/>
                  <a:pt x="93530" y="43629"/>
                </a:cubicBezTo>
                <a:cubicBezTo>
                  <a:pt x="84248" y="50763"/>
                  <a:pt x="43821" y="93491"/>
                  <a:pt x="41980" y="93338"/>
                </a:cubicBezTo>
                <a:cubicBezTo>
                  <a:pt x="40139" y="93185"/>
                  <a:pt x="76270" y="52068"/>
                  <a:pt x="82484" y="42709"/>
                </a:cubicBezTo>
                <a:cubicBezTo>
                  <a:pt x="88698" y="33350"/>
                  <a:pt x="92993" y="36572"/>
                  <a:pt x="79262" y="37186"/>
                </a:cubicBezTo>
                <a:cubicBezTo>
                  <a:pt x="65531" y="37800"/>
                  <a:pt x="-287" y="47849"/>
                  <a:pt x="96" y="46391"/>
                </a:cubicBezTo>
                <a:cubicBezTo>
                  <a:pt x="480" y="44934"/>
                  <a:pt x="78571" y="36112"/>
                  <a:pt x="81563" y="28441"/>
                </a:cubicBezTo>
                <a:cubicBezTo>
                  <a:pt x="84555" y="20770"/>
                  <a:pt x="16665" y="1822"/>
                  <a:pt x="18046" y="364"/>
                </a:cubicBezTo>
                <a:cubicBezTo>
                  <a:pt x="19427" y="-1094"/>
                  <a:pt x="75580" y="17394"/>
                  <a:pt x="89848" y="19695"/>
                </a:cubicBezTo>
                <a:cubicBezTo>
                  <a:pt x="104116" y="21996"/>
                  <a:pt x="98977" y="15783"/>
                  <a:pt x="103656" y="14172"/>
                </a:cubicBezTo>
                <a:cubicBezTo>
                  <a:pt x="108336" y="12561"/>
                  <a:pt x="111098" y="8956"/>
                  <a:pt x="117925" y="10030"/>
                </a:cubicBezTo>
                <a:cubicBezTo>
                  <a:pt x="124752" y="11104"/>
                  <a:pt x="137946" y="19159"/>
                  <a:pt x="144620" y="20616"/>
                </a:cubicBezTo>
                <a:cubicBezTo>
                  <a:pt x="151294" y="22074"/>
                  <a:pt x="135261" y="20463"/>
                  <a:pt x="157968" y="18775"/>
                </a:cubicBezTo>
                <a:close/>
              </a:path>
            </a:pathLst>
          </a:custGeom>
          <a:solidFill>
            <a:srgbClr val="D9D2E9"/>
          </a:solidFill>
          <a:ln cap="flat" cmpd="sng" w="76200">
            <a:solidFill>
              <a:srgbClr val="A64D79"/>
            </a:solidFill>
            <a:prstDash val="solid"/>
            <a:round/>
            <a:headEnd len="med" w="med" type="none"/>
            <a:tailEnd len="med" w="med" type="none"/>
          </a:ln>
        </p:spPr>
      </p:sp>
      <p:sp>
        <p:nvSpPr>
          <p:cNvPr id="204" name="Google Shape;204;p30"/>
          <p:cNvSpPr txBox="1"/>
          <p:nvPr>
            <p:ph type="title"/>
          </p:nvPr>
        </p:nvSpPr>
        <p:spPr>
          <a:xfrm>
            <a:off x="512850" y="2479000"/>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Dendrites</a:t>
            </a:r>
            <a:endParaRPr b="1">
              <a:solidFill>
                <a:srgbClr val="351C75"/>
              </a:solidFill>
              <a:latin typeface="Montserrat"/>
              <a:ea typeface="Montserrat"/>
              <a:cs typeface="Montserrat"/>
              <a:sym typeface="Montserrat"/>
            </a:endParaRPr>
          </a:p>
        </p:txBody>
      </p:sp>
      <p:sp>
        <p:nvSpPr>
          <p:cNvPr id="205" name="Google Shape;205;p30"/>
          <p:cNvSpPr txBox="1"/>
          <p:nvPr>
            <p:ph type="title"/>
          </p:nvPr>
        </p:nvSpPr>
        <p:spPr>
          <a:xfrm>
            <a:off x="3839575" y="379352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Nucleus </a:t>
            </a:r>
            <a:endParaRPr b="1">
              <a:solidFill>
                <a:srgbClr val="351C75"/>
              </a:solidFill>
              <a:latin typeface="Montserrat"/>
              <a:ea typeface="Montserrat"/>
              <a:cs typeface="Montserrat"/>
              <a:sym typeface="Montserrat"/>
            </a:endParaRPr>
          </a:p>
        </p:txBody>
      </p:sp>
      <p:sp>
        <p:nvSpPr>
          <p:cNvPr id="206" name="Google Shape;206;p30"/>
          <p:cNvSpPr txBox="1"/>
          <p:nvPr>
            <p:ph type="title"/>
          </p:nvPr>
        </p:nvSpPr>
        <p:spPr>
          <a:xfrm>
            <a:off x="6594025" y="27397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Axon</a:t>
            </a:r>
            <a:endParaRPr b="1">
              <a:solidFill>
                <a:srgbClr val="351C75"/>
              </a:solidFill>
              <a:latin typeface="Montserrat"/>
              <a:ea typeface="Montserrat"/>
              <a:cs typeface="Montserrat"/>
              <a:sym typeface="Montserrat"/>
            </a:endParaRPr>
          </a:p>
        </p:txBody>
      </p:sp>
      <p:sp>
        <p:nvSpPr>
          <p:cNvPr id="207" name="Google Shape;207;p30"/>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3"/>
                                        </p:tgtEl>
                                      </p:cBhvr>
                                    </p:animEffect>
                                    <p:set>
                                      <p:cBhvr>
                                        <p:cTn dur="1" fill="hold">
                                          <p:stCondLst>
                                            <p:cond delay="1000"/>
                                          </p:stCondLst>
                                        </p:cTn>
                                        <p:tgtEl>
                                          <p:spTgt spid="20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04"/>
                                        </p:tgtEl>
                                      </p:cBhvr>
                                    </p:animEffect>
                                    <p:set>
                                      <p:cBhvr>
                                        <p:cTn dur="1" fill="hold">
                                          <p:stCondLst>
                                            <p:cond delay="1000"/>
                                          </p:stCondLst>
                                        </p:cTn>
                                        <p:tgtEl>
                                          <p:spTgt spid="2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5"/>
                                        </p:tgtEl>
                                      </p:cBhvr>
                                    </p:animEffect>
                                    <p:set>
                                      <p:cBhvr>
                                        <p:cTn dur="1" fill="hold">
                                          <p:stCondLst>
                                            <p:cond delay="1000"/>
                                          </p:stCondLst>
                                        </p:cTn>
                                        <p:tgtEl>
                                          <p:spTgt spid="2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06"/>
                                        </p:tgtEl>
                                      </p:cBhvr>
                                    </p:animEffect>
                                    <p:set>
                                      <p:cBhvr>
                                        <p:cTn dur="1" fill="hold">
                                          <p:stCondLst>
                                            <p:cond delay="1000"/>
                                          </p:stCondLst>
                                        </p:cTn>
                                        <p:tgtEl>
                                          <p:spTgt spid="20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2" name="Shape 2572"/>
        <p:cNvGrpSpPr/>
        <p:nvPr/>
      </p:nvGrpSpPr>
      <p:grpSpPr>
        <a:xfrm>
          <a:off x="0" y="0"/>
          <a:ext cx="0" cy="0"/>
          <a:chOff x="0" y="0"/>
          <a:chExt cx="0" cy="0"/>
        </a:xfrm>
      </p:grpSpPr>
      <p:sp>
        <p:nvSpPr>
          <p:cNvPr id="2573" name="Google Shape;2573;p1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574" name="Google Shape;2574;p192"/>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Vector to Sequence (One to Many)</a:t>
            </a:r>
            <a:endParaRPr sz="3000">
              <a:solidFill>
                <a:srgbClr val="434343"/>
              </a:solidFill>
              <a:latin typeface="Montserrat"/>
              <a:ea typeface="Montserrat"/>
              <a:cs typeface="Montserrat"/>
              <a:sym typeface="Montserrat"/>
            </a:endParaRPr>
          </a:p>
        </p:txBody>
      </p:sp>
      <p:pic>
        <p:nvPicPr>
          <p:cNvPr descr="watermark.jpg" id="2575" name="Google Shape;2575;p1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576" name="Google Shape;2576;p1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577" name="Google Shape;2577;p192"/>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78" name="Google Shape;2578;p192"/>
          <p:cNvCxnSpPr/>
          <p:nvPr/>
        </p:nvCxnSpPr>
        <p:spPr>
          <a:xfrm flipH="1" rot="10800000">
            <a:off x="12939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79" name="Google Shape;2579;p192"/>
          <p:cNvCxnSpPr>
            <a:endCxn id="2577"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580" name="Google Shape;2580;p192"/>
          <p:cNvSpPr txBox="1"/>
          <p:nvPr/>
        </p:nvSpPr>
        <p:spPr>
          <a:xfrm>
            <a:off x="8927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sp>
        <p:nvSpPr>
          <p:cNvPr id="2581" name="Google Shape;2581;p192"/>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582" name="Google Shape;2582;p192"/>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83" name="Google Shape;2583;p192"/>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4" name="Google Shape;2584;p192"/>
          <p:cNvCxnSpPr/>
          <p:nvPr/>
        </p:nvCxnSpPr>
        <p:spPr>
          <a:xfrm flipH="1" rot="10800000">
            <a:off x="24350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85" name="Google Shape;2585;p192"/>
          <p:cNvCxnSpPr>
            <a:endCxn id="2583" idx="4"/>
          </p:cNvCxnSpPr>
          <p:nvPr/>
        </p:nvCxnSpPr>
        <p:spPr>
          <a:xfrm rot="10800000">
            <a:off x="24338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586" name="Google Shape;2586;p192"/>
          <p:cNvSpPr txBox="1"/>
          <p:nvPr/>
        </p:nvSpPr>
        <p:spPr>
          <a:xfrm>
            <a:off x="20338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sp>
        <p:nvSpPr>
          <p:cNvPr id="2587" name="Google Shape;2587;p192"/>
          <p:cNvSpPr txBox="1"/>
          <p:nvPr/>
        </p:nvSpPr>
        <p:spPr>
          <a:xfrm>
            <a:off x="20338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588" name="Google Shape;2588;p192"/>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89" name="Google Shape;2589;p192"/>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0" name="Google Shape;2590;p192"/>
          <p:cNvCxnSpPr/>
          <p:nvPr/>
        </p:nvCxnSpPr>
        <p:spPr>
          <a:xfrm flipH="1" rot="10800000">
            <a:off x="35761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91" name="Google Shape;2591;p192"/>
          <p:cNvCxnSpPr>
            <a:endCxn id="2589" idx="4"/>
          </p:cNvCxnSpPr>
          <p:nvPr/>
        </p:nvCxnSpPr>
        <p:spPr>
          <a:xfrm rot="10800000">
            <a:off x="35749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592" name="Google Shape;2592;p192"/>
          <p:cNvSpPr txBox="1"/>
          <p:nvPr/>
        </p:nvSpPr>
        <p:spPr>
          <a:xfrm>
            <a:off x="31749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sp>
        <p:nvSpPr>
          <p:cNvPr id="2593" name="Google Shape;2593;p192"/>
          <p:cNvSpPr txBox="1"/>
          <p:nvPr/>
        </p:nvSpPr>
        <p:spPr>
          <a:xfrm>
            <a:off x="3132125"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594" name="Google Shape;2594;p192"/>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595" name="Google Shape;2595;p192"/>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96" name="Google Shape;2596;p192"/>
          <p:cNvCxnSpPr/>
          <p:nvPr/>
        </p:nvCxnSpPr>
        <p:spPr>
          <a:xfrm flipH="1" rot="10800000">
            <a:off x="47172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597" name="Google Shape;2597;p192"/>
          <p:cNvCxnSpPr>
            <a:endCxn id="2595" idx="4"/>
          </p:cNvCxnSpPr>
          <p:nvPr/>
        </p:nvCxnSpPr>
        <p:spPr>
          <a:xfrm rot="10800000">
            <a:off x="47160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598" name="Google Shape;2598;p192"/>
          <p:cNvSpPr txBox="1"/>
          <p:nvPr/>
        </p:nvSpPr>
        <p:spPr>
          <a:xfrm>
            <a:off x="43160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sp>
        <p:nvSpPr>
          <p:cNvPr id="2599" name="Google Shape;2599;p192"/>
          <p:cNvSpPr txBox="1"/>
          <p:nvPr/>
        </p:nvSpPr>
        <p:spPr>
          <a:xfrm>
            <a:off x="43160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600" name="Google Shape;2600;p192"/>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01" name="Google Shape;2601;p192"/>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02" name="Google Shape;2602;p192"/>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03" name="Google Shape;2603;p192"/>
          <p:cNvCxnSpPr>
            <a:endCxn id="2601" idx="4"/>
          </p:cNvCxnSpPr>
          <p:nvPr/>
        </p:nvCxnSpPr>
        <p:spPr>
          <a:xfrm rot="10800000">
            <a:off x="58571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04" name="Google Shape;2604;p192"/>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605" name="Google Shape;2605;p192"/>
          <p:cNvSpPr txBox="1"/>
          <p:nvPr/>
        </p:nvSpPr>
        <p:spPr>
          <a:xfrm>
            <a:off x="54571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9" name="Shape 2609"/>
        <p:cNvGrpSpPr/>
        <p:nvPr/>
      </p:nvGrpSpPr>
      <p:grpSpPr>
        <a:xfrm>
          <a:off x="0" y="0"/>
          <a:ext cx="0" cy="0"/>
          <a:chOff x="0" y="0"/>
          <a:chExt cx="0" cy="0"/>
        </a:xfrm>
      </p:grpSpPr>
      <p:sp>
        <p:nvSpPr>
          <p:cNvPr id="2610" name="Google Shape;2610;p1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11" name="Google Shape;2611;p193"/>
          <p:cNvSpPr txBox="1"/>
          <p:nvPr>
            <p:ph idx="1" type="body"/>
          </p:nvPr>
        </p:nvSpPr>
        <p:spPr>
          <a:xfrm>
            <a:off x="331725" y="1152475"/>
            <a:ext cx="8705100" cy="7029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1 word predict the next 5 words</a:t>
            </a:r>
            <a:endParaRPr sz="3000">
              <a:solidFill>
                <a:srgbClr val="434343"/>
              </a:solidFill>
              <a:latin typeface="Montserrat"/>
              <a:ea typeface="Montserrat"/>
              <a:cs typeface="Montserrat"/>
              <a:sym typeface="Montserrat"/>
            </a:endParaRPr>
          </a:p>
        </p:txBody>
      </p:sp>
      <p:pic>
        <p:nvPicPr>
          <p:cNvPr descr="watermark.jpg" id="2612" name="Google Shape;2612;p1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13" name="Google Shape;2613;p1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14" name="Google Shape;2614;p193"/>
          <p:cNvSpPr/>
          <p:nvPr/>
        </p:nvSpPr>
        <p:spPr>
          <a:xfrm>
            <a:off x="9871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15" name="Google Shape;2615;p193"/>
          <p:cNvCxnSpPr/>
          <p:nvPr/>
        </p:nvCxnSpPr>
        <p:spPr>
          <a:xfrm flipH="1" rot="10800000">
            <a:off x="12939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16" name="Google Shape;2616;p193"/>
          <p:cNvCxnSpPr>
            <a:endCxn id="2614" idx="4"/>
          </p:cNvCxnSpPr>
          <p:nvPr/>
        </p:nvCxnSpPr>
        <p:spPr>
          <a:xfrm rot="10800000">
            <a:off x="1292725" y="3513275"/>
            <a:ext cx="4500" cy="660900"/>
          </a:xfrm>
          <a:prstGeom prst="straightConnector1">
            <a:avLst/>
          </a:prstGeom>
          <a:noFill/>
          <a:ln cap="flat" cmpd="sng" w="28575">
            <a:solidFill>
              <a:srgbClr val="000000"/>
            </a:solidFill>
            <a:prstDash val="solid"/>
            <a:round/>
            <a:headEnd len="med" w="med" type="none"/>
            <a:tailEnd len="med" w="med" type="triangle"/>
          </a:ln>
        </p:spPr>
      </p:cxnSp>
      <p:sp>
        <p:nvSpPr>
          <p:cNvPr id="2617" name="Google Shape;2617;p193"/>
          <p:cNvSpPr txBox="1"/>
          <p:nvPr/>
        </p:nvSpPr>
        <p:spPr>
          <a:xfrm>
            <a:off x="8927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sp>
        <p:nvSpPr>
          <p:cNvPr id="2618" name="Google Shape;2618;p193"/>
          <p:cNvSpPr txBox="1"/>
          <p:nvPr/>
        </p:nvSpPr>
        <p:spPr>
          <a:xfrm>
            <a:off x="892750" y="412280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0</a:t>
            </a:r>
            <a:endParaRPr b="1" baseline="-25000" sz="2000">
              <a:latin typeface="Montserrat"/>
              <a:ea typeface="Montserrat"/>
              <a:cs typeface="Montserrat"/>
              <a:sym typeface="Montserrat"/>
            </a:endParaRPr>
          </a:p>
        </p:txBody>
      </p:sp>
      <p:cxnSp>
        <p:nvCxnSpPr>
          <p:cNvPr id="2619" name="Google Shape;2619;p193"/>
          <p:cNvCxnSpPr/>
          <p:nvPr/>
        </p:nvCxnSpPr>
        <p:spPr>
          <a:xfrm>
            <a:off x="15982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20" name="Google Shape;2620;p193"/>
          <p:cNvSpPr/>
          <p:nvPr/>
        </p:nvSpPr>
        <p:spPr>
          <a:xfrm>
            <a:off x="21282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1" name="Google Shape;2621;p193"/>
          <p:cNvCxnSpPr/>
          <p:nvPr/>
        </p:nvCxnSpPr>
        <p:spPr>
          <a:xfrm flipH="1" rot="10800000">
            <a:off x="24350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22" name="Google Shape;2622;p193"/>
          <p:cNvCxnSpPr>
            <a:endCxn id="2620" idx="4"/>
          </p:cNvCxnSpPr>
          <p:nvPr/>
        </p:nvCxnSpPr>
        <p:spPr>
          <a:xfrm rot="10800000">
            <a:off x="24338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23" name="Google Shape;2623;p193"/>
          <p:cNvSpPr txBox="1"/>
          <p:nvPr/>
        </p:nvSpPr>
        <p:spPr>
          <a:xfrm>
            <a:off x="20338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1</a:t>
            </a:r>
            <a:endParaRPr b="1" baseline="-25000" sz="2000">
              <a:latin typeface="Montserrat"/>
              <a:ea typeface="Montserrat"/>
              <a:cs typeface="Montserrat"/>
              <a:sym typeface="Montserrat"/>
            </a:endParaRPr>
          </a:p>
        </p:txBody>
      </p:sp>
      <p:sp>
        <p:nvSpPr>
          <p:cNvPr id="2624" name="Google Shape;2624;p193"/>
          <p:cNvSpPr txBox="1"/>
          <p:nvPr/>
        </p:nvSpPr>
        <p:spPr>
          <a:xfrm>
            <a:off x="20338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625" name="Google Shape;2625;p193"/>
          <p:cNvCxnSpPr/>
          <p:nvPr/>
        </p:nvCxnSpPr>
        <p:spPr>
          <a:xfrm>
            <a:off x="27393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26" name="Google Shape;2626;p193"/>
          <p:cNvSpPr/>
          <p:nvPr/>
        </p:nvSpPr>
        <p:spPr>
          <a:xfrm>
            <a:off x="32693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7" name="Google Shape;2627;p193"/>
          <p:cNvCxnSpPr/>
          <p:nvPr/>
        </p:nvCxnSpPr>
        <p:spPr>
          <a:xfrm flipH="1" rot="10800000">
            <a:off x="35761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28" name="Google Shape;2628;p193"/>
          <p:cNvCxnSpPr>
            <a:endCxn id="2626" idx="4"/>
          </p:cNvCxnSpPr>
          <p:nvPr/>
        </p:nvCxnSpPr>
        <p:spPr>
          <a:xfrm rot="10800000">
            <a:off x="35749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29" name="Google Shape;2629;p193"/>
          <p:cNvSpPr txBox="1"/>
          <p:nvPr/>
        </p:nvSpPr>
        <p:spPr>
          <a:xfrm>
            <a:off x="31749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2</a:t>
            </a:r>
            <a:endParaRPr b="1" baseline="-25000" sz="2000">
              <a:latin typeface="Montserrat"/>
              <a:ea typeface="Montserrat"/>
              <a:cs typeface="Montserrat"/>
              <a:sym typeface="Montserrat"/>
            </a:endParaRPr>
          </a:p>
        </p:txBody>
      </p:sp>
      <p:sp>
        <p:nvSpPr>
          <p:cNvPr id="2630" name="Google Shape;2630;p193"/>
          <p:cNvSpPr txBox="1"/>
          <p:nvPr/>
        </p:nvSpPr>
        <p:spPr>
          <a:xfrm>
            <a:off x="3132125"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631" name="Google Shape;2631;p193"/>
          <p:cNvCxnSpPr/>
          <p:nvPr/>
        </p:nvCxnSpPr>
        <p:spPr>
          <a:xfrm>
            <a:off x="38804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32" name="Google Shape;2632;p193"/>
          <p:cNvSpPr/>
          <p:nvPr/>
        </p:nvSpPr>
        <p:spPr>
          <a:xfrm>
            <a:off x="44104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3" name="Google Shape;2633;p193"/>
          <p:cNvCxnSpPr/>
          <p:nvPr/>
        </p:nvCxnSpPr>
        <p:spPr>
          <a:xfrm flipH="1" rot="10800000">
            <a:off x="47172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34" name="Google Shape;2634;p193"/>
          <p:cNvCxnSpPr>
            <a:endCxn id="2632" idx="4"/>
          </p:cNvCxnSpPr>
          <p:nvPr/>
        </p:nvCxnSpPr>
        <p:spPr>
          <a:xfrm rot="10800000">
            <a:off x="47160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35" name="Google Shape;2635;p193"/>
          <p:cNvSpPr txBox="1"/>
          <p:nvPr/>
        </p:nvSpPr>
        <p:spPr>
          <a:xfrm>
            <a:off x="43160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3</a:t>
            </a:r>
            <a:endParaRPr b="1" baseline="-25000" sz="2000">
              <a:latin typeface="Montserrat"/>
              <a:ea typeface="Montserrat"/>
              <a:cs typeface="Montserrat"/>
              <a:sym typeface="Montserrat"/>
            </a:endParaRPr>
          </a:p>
        </p:txBody>
      </p:sp>
      <p:sp>
        <p:nvSpPr>
          <p:cNvPr id="2636" name="Google Shape;2636;p193"/>
          <p:cNvSpPr txBox="1"/>
          <p:nvPr/>
        </p:nvSpPr>
        <p:spPr>
          <a:xfrm>
            <a:off x="43160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cxnSp>
        <p:nvCxnSpPr>
          <p:cNvPr id="2637" name="Google Shape;2637;p193"/>
          <p:cNvCxnSpPr/>
          <p:nvPr/>
        </p:nvCxnSpPr>
        <p:spPr>
          <a:xfrm>
            <a:off x="5021575" y="3207725"/>
            <a:ext cx="515700" cy="0"/>
          </a:xfrm>
          <a:prstGeom prst="straightConnector1">
            <a:avLst/>
          </a:prstGeom>
          <a:noFill/>
          <a:ln cap="flat" cmpd="sng" w="28575">
            <a:solidFill>
              <a:srgbClr val="000000"/>
            </a:solidFill>
            <a:prstDash val="solid"/>
            <a:round/>
            <a:headEnd len="med" w="med" type="none"/>
            <a:tailEnd len="med" w="med" type="triangle"/>
          </a:ln>
        </p:spPr>
      </p:cxnSp>
      <p:sp>
        <p:nvSpPr>
          <p:cNvPr id="2638" name="Google Shape;2638;p193"/>
          <p:cNvSpPr/>
          <p:nvPr/>
        </p:nvSpPr>
        <p:spPr>
          <a:xfrm>
            <a:off x="5551575" y="2902175"/>
            <a:ext cx="611100" cy="611100"/>
          </a:xfrm>
          <a:prstGeom prst="ellipse">
            <a:avLst/>
          </a:prstGeom>
          <a:solidFill>
            <a:srgbClr val="FFF2CC"/>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39" name="Google Shape;2639;p193"/>
          <p:cNvCxnSpPr/>
          <p:nvPr/>
        </p:nvCxnSpPr>
        <p:spPr>
          <a:xfrm flipH="1" rot="10800000">
            <a:off x="5858325" y="2326125"/>
            <a:ext cx="3300" cy="546000"/>
          </a:xfrm>
          <a:prstGeom prst="straightConnector1">
            <a:avLst/>
          </a:prstGeom>
          <a:noFill/>
          <a:ln cap="flat" cmpd="sng" w="28575">
            <a:solidFill>
              <a:srgbClr val="000000"/>
            </a:solidFill>
            <a:prstDash val="solid"/>
            <a:round/>
            <a:headEnd len="med" w="med" type="none"/>
            <a:tailEnd len="med" w="med" type="triangle"/>
          </a:ln>
        </p:spPr>
      </p:cxnSp>
      <p:cxnSp>
        <p:nvCxnSpPr>
          <p:cNvPr id="2640" name="Google Shape;2640;p193"/>
          <p:cNvCxnSpPr>
            <a:endCxn id="2638" idx="4"/>
          </p:cNvCxnSpPr>
          <p:nvPr/>
        </p:nvCxnSpPr>
        <p:spPr>
          <a:xfrm rot="10800000">
            <a:off x="5857125" y="3513275"/>
            <a:ext cx="4500" cy="660900"/>
          </a:xfrm>
          <a:prstGeom prst="straightConnector1">
            <a:avLst/>
          </a:prstGeom>
          <a:noFill/>
          <a:ln cap="flat" cmpd="sng" w="28575">
            <a:solidFill>
              <a:srgbClr val="D9D9D9"/>
            </a:solidFill>
            <a:prstDash val="solid"/>
            <a:round/>
            <a:headEnd len="med" w="med" type="none"/>
            <a:tailEnd len="med" w="med" type="triangle"/>
          </a:ln>
        </p:spPr>
      </p:cxnSp>
      <p:sp>
        <p:nvSpPr>
          <p:cNvPr id="2641" name="Google Shape;2641;p193"/>
          <p:cNvSpPr txBox="1"/>
          <p:nvPr/>
        </p:nvSpPr>
        <p:spPr>
          <a:xfrm>
            <a:off x="5457150" y="1888850"/>
            <a:ext cx="890100" cy="40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Y</a:t>
            </a:r>
            <a:r>
              <a:rPr b="1" baseline="-25000" lang="en" sz="2000">
                <a:latin typeface="Montserrat"/>
                <a:ea typeface="Montserrat"/>
                <a:cs typeface="Montserrat"/>
                <a:sym typeface="Montserrat"/>
              </a:rPr>
              <a:t>4</a:t>
            </a:r>
            <a:endParaRPr b="1" baseline="-25000" sz="2000">
              <a:latin typeface="Montserrat"/>
              <a:ea typeface="Montserrat"/>
              <a:cs typeface="Montserrat"/>
              <a:sym typeface="Montserrat"/>
            </a:endParaRPr>
          </a:p>
        </p:txBody>
      </p:sp>
      <p:sp>
        <p:nvSpPr>
          <p:cNvPr id="2642" name="Google Shape;2642;p193"/>
          <p:cNvSpPr txBox="1"/>
          <p:nvPr/>
        </p:nvSpPr>
        <p:spPr>
          <a:xfrm>
            <a:off x="5457150" y="4122800"/>
            <a:ext cx="890100" cy="403800"/>
          </a:xfrm>
          <a:prstGeom prst="rect">
            <a:avLst/>
          </a:prstGeom>
          <a:no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rgbClr val="D9D9D9"/>
                </a:solidFill>
                <a:latin typeface="Montserrat"/>
                <a:ea typeface="Montserrat"/>
                <a:cs typeface="Montserrat"/>
                <a:sym typeface="Montserrat"/>
              </a:rPr>
              <a:t>0</a:t>
            </a:r>
            <a:endParaRPr b="1" baseline="-25000" sz="2000">
              <a:solidFill>
                <a:srgbClr val="D9D9D9"/>
              </a:solidFill>
              <a:latin typeface="Montserrat"/>
              <a:ea typeface="Montserrat"/>
              <a:cs typeface="Montserrat"/>
              <a:sym typeface="Montserrat"/>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6" name="Shape 2646"/>
        <p:cNvGrpSpPr/>
        <p:nvPr/>
      </p:nvGrpSpPr>
      <p:grpSpPr>
        <a:xfrm>
          <a:off x="0" y="0"/>
          <a:ext cx="0" cy="0"/>
          <a:chOff x="0" y="0"/>
          <a:chExt cx="0" cy="0"/>
        </a:xfrm>
      </p:grpSpPr>
      <p:sp>
        <p:nvSpPr>
          <p:cNvPr id="2647" name="Google Shape;2647;p1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48" name="Google Shape;2648;p194"/>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basic RNN has a major disadvantage, we only really “remember” the previous output.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would be great it we could keep track of longer history, not just short term history.</a:t>
            </a:r>
            <a:endParaRPr sz="3000">
              <a:solidFill>
                <a:srgbClr val="434343"/>
              </a:solidFill>
              <a:latin typeface="Montserrat"/>
              <a:ea typeface="Montserrat"/>
              <a:cs typeface="Montserrat"/>
              <a:sym typeface="Montserrat"/>
            </a:endParaRPr>
          </a:p>
        </p:txBody>
      </p:sp>
      <p:pic>
        <p:nvPicPr>
          <p:cNvPr descr="watermark.jpg" id="2649" name="Google Shape;2649;p1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50" name="Google Shape;2650;p1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4" name="Shape 2654"/>
        <p:cNvGrpSpPr/>
        <p:nvPr/>
      </p:nvGrpSpPr>
      <p:grpSpPr>
        <a:xfrm>
          <a:off x="0" y="0"/>
          <a:ext cx="0" cy="0"/>
          <a:chOff x="0" y="0"/>
          <a:chExt cx="0" cy="0"/>
        </a:xfrm>
      </p:grpSpPr>
      <p:sp>
        <p:nvSpPr>
          <p:cNvPr id="2655" name="Google Shape;2655;p1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56" name="Google Shape;2656;p195"/>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Another issue that arises during training is the “vanishing gradient”.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vanishing gradients in more detail before moving on to discussing LSTM (Long Short Term Memory Units). </a:t>
            </a:r>
            <a:endParaRPr sz="3000">
              <a:solidFill>
                <a:srgbClr val="434343"/>
              </a:solidFill>
              <a:latin typeface="Montserrat"/>
              <a:ea typeface="Montserrat"/>
              <a:cs typeface="Montserrat"/>
              <a:sym typeface="Montserrat"/>
            </a:endParaRPr>
          </a:p>
        </p:txBody>
      </p:sp>
      <p:pic>
        <p:nvPicPr>
          <p:cNvPr descr="watermark.jpg" id="2657" name="Google Shape;2657;p1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58" name="Google Shape;2658;p1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2" name="Shape 2662"/>
        <p:cNvGrpSpPr/>
        <p:nvPr/>
      </p:nvGrpSpPr>
      <p:grpSpPr>
        <a:xfrm>
          <a:off x="0" y="0"/>
          <a:ext cx="0" cy="0"/>
          <a:chOff x="0" y="0"/>
          <a:chExt cx="0" cy="0"/>
        </a:xfrm>
      </p:grpSpPr>
      <p:sp>
        <p:nvSpPr>
          <p:cNvPr id="2663" name="Google Shape;2663;p19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Exploding and Vanishing Gradients</a:t>
            </a:r>
            <a:endParaRPr b="1">
              <a:latin typeface="Montserrat"/>
              <a:ea typeface="Montserrat"/>
              <a:cs typeface="Montserrat"/>
              <a:sym typeface="Montserrat"/>
            </a:endParaRPr>
          </a:p>
        </p:txBody>
      </p:sp>
      <p:pic>
        <p:nvPicPr>
          <p:cNvPr descr="watermark.jpg" id="2664" name="Google Shape;2664;p19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65" name="Google Shape;2665;p19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9" name="Shape 2669"/>
        <p:cNvGrpSpPr/>
        <p:nvPr/>
      </p:nvGrpSpPr>
      <p:grpSpPr>
        <a:xfrm>
          <a:off x="0" y="0"/>
          <a:ext cx="0" cy="0"/>
          <a:chOff x="0" y="0"/>
          <a:chExt cx="0" cy="0"/>
        </a:xfrm>
      </p:grpSpPr>
      <p:sp>
        <p:nvSpPr>
          <p:cNvPr id="2670" name="Google Shape;2670;p1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71" name="Google Shape;2671;p197"/>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our networks grow deeper and more complex, we have 2 issues arise: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Exploding Gradients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Vanishing Gradients</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Recall that the gradient is used in our calculation to adjust weights and biases in our network.</a:t>
            </a:r>
            <a:endParaRPr sz="3000">
              <a:solidFill>
                <a:srgbClr val="434343"/>
              </a:solidFill>
              <a:latin typeface="Montserrat"/>
              <a:ea typeface="Montserrat"/>
              <a:cs typeface="Montserrat"/>
              <a:sym typeface="Montserrat"/>
            </a:endParaRPr>
          </a:p>
        </p:txBody>
      </p:sp>
      <p:pic>
        <p:nvPicPr>
          <p:cNvPr descr="watermark.jpg" id="2672" name="Google Shape;2672;p19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73" name="Google Shape;2673;p19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7" name="Shape 2677"/>
        <p:cNvGrpSpPr/>
        <p:nvPr/>
      </p:nvGrpSpPr>
      <p:grpSpPr>
        <a:xfrm>
          <a:off x="0" y="0"/>
          <a:ext cx="0" cy="0"/>
          <a:chOff x="0" y="0"/>
          <a:chExt cx="0" cy="0"/>
        </a:xfrm>
      </p:grpSpPr>
      <p:sp>
        <p:nvSpPr>
          <p:cNvPr id="2678" name="Google Shape;2678;p1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679" name="Google Shape;2679;p198"/>
          <p:cNvSpPr txBox="1"/>
          <p:nvPr>
            <p:ph idx="1" type="body"/>
          </p:nvPr>
        </p:nvSpPr>
        <p:spPr>
          <a:xfrm>
            <a:off x="311700" y="1152475"/>
            <a:ext cx="8705100" cy="1042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think about a network.</a:t>
            </a:r>
            <a:endParaRPr sz="3000">
              <a:solidFill>
                <a:srgbClr val="434343"/>
              </a:solidFill>
              <a:latin typeface="Montserrat"/>
              <a:ea typeface="Montserrat"/>
              <a:cs typeface="Montserrat"/>
              <a:sym typeface="Montserrat"/>
            </a:endParaRPr>
          </a:p>
        </p:txBody>
      </p:sp>
      <p:pic>
        <p:nvPicPr>
          <p:cNvPr descr="watermark.jpg" id="2680" name="Google Shape;2680;p19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81" name="Google Shape;2681;p19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82" name="Google Shape;2682;p198"/>
          <p:cNvSpPr/>
          <p:nvPr/>
        </p:nvSpPr>
        <p:spPr>
          <a:xfrm>
            <a:off x="6436646" y="20278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98"/>
          <p:cNvSpPr/>
          <p:nvPr/>
        </p:nvSpPr>
        <p:spPr>
          <a:xfrm>
            <a:off x="6436646" y="2898488"/>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98"/>
          <p:cNvSpPr/>
          <p:nvPr/>
        </p:nvSpPr>
        <p:spPr>
          <a:xfrm>
            <a:off x="6442546" y="4114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85" name="Google Shape;2685;p198"/>
          <p:cNvCxnSpPr>
            <a:endCxn id="2683" idx="2"/>
          </p:cNvCxnSpPr>
          <p:nvPr/>
        </p:nvCxnSpPr>
        <p:spPr>
          <a:xfrm>
            <a:off x="4556246" y="2778338"/>
            <a:ext cx="1880400" cy="389400"/>
          </a:xfrm>
          <a:prstGeom prst="straightConnector1">
            <a:avLst/>
          </a:prstGeom>
          <a:noFill/>
          <a:ln cap="flat" cmpd="sng" w="28575">
            <a:solidFill>
              <a:srgbClr val="595959"/>
            </a:solidFill>
            <a:prstDash val="solid"/>
            <a:round/>
            <a:headEnd len="med" w="med" type="none"/>
            <a:tailEnd len="med" w="med" type="triangle"/>
          </a:ln>
        </p:spPr>
      </p:cxnSp>
      <p:cxnSp>
        <p:nvCxnSpPr>
          <p:cNvPr id="2686" name="Google Shape;2686;p198"/>
          <p:cNvCxnSpPr>
            <a:endCxn id="2682" idx="2"/>
          </p:cNvCxnSpPr>
          <p:nvPr/>
        </p:nvCxnSpPr>
        <p:spPr>
          <a:xfrm flipH="1" rot="10800000">
            <a:off x="4556246" y="2297100"/>
            <a:ext cx="1880400" cy="481200"/>
          </a:xfrm>
          <a:prstGeom prst="straightConnector1">
            <a:avLst/>
          </a:prstGeom>
          <a:noFill/>
          <a:ln cap="flat" cmpd="sng" w="28575">
            <a:solidFill>
              <a:srgbClr val="595959"/>
            </a:solidFill>
            <a:prstDash val="solid"/>
            <a:round/>
            <a:headEnd len="med" w="med" type="none"/>
            <a:tailEnd len="med" w="med" type="triangle"/>
          </a:ln>
        </p:spPr>
      </p:cxnSp>
      <p:cxnSp>
        <p:nvCxnSpPr>
          <p:cNvPr id="2687" name="Google Shape;2687;p198"/>
          <p:cNvCxnSpPr>
            <a:stCxn id="2688" idx="5"/>
            <a:endCxn id="2684" idx="1"/>
          </p:cNvCxnSpPr>
          <p:nvPr/>
        </p:nvCxnSpPr>
        <p:spPr>
          <a:xfrm>
            <a:off x="4973502" y="2968741"/>
            <a:ext cx="1548000" cy="1224300"/>
          </a:xfrm>
          <a:prstGeom prst="straightConnector1">
            <a:avLst/>
          </a:prstGeom>
          <a:noFill/>
          <a:ln cap="flat" cmpd="sng" w="28575">
            <a:solidFill>
              <a:srgbClr val="595959"/>
            </a:solidFill>
            <a:prstDash val="solid"/>
            <a:round/>
            <a:headEnd len="med" w="med" type="none"/>
            <a:tailEnd len="med" w="med" type="triangle"/>
          </a:ln>
        </p:spPr>
      </p:cxnSp>
      <p:cxnSp>
        <p:nvCxnSpPr>
          <p:cNvPr id="2689" name="Google Shape;2689;p198"/>
          <p:cNvCxnSpPr/>
          <p:nvPr/>
        </p:nvCxnSpPr>
        <p:spPr>
          <a:xfrm flipH="1" rot="10800000">
            <a:off x="6975260" y="2290238"/>
            <a:ext cx="680100" cy="6900"/>
          </a:xfrm>
          <a:prstGeom prst="straightConnector1">
            <a:avLst/>
          </a:prstGeom>
          <a:noFill/>
          <a:ln cap="flat" cmpd="sng" w="28575">
            <a:solidFill>
              <a:srgbClr val="595959"/>
            </a:solidFill>
            <a:prstDash val="solid"/>
            <a:round/>
            <a:headEnd len="med" w="med" type="none"/>
            <a:tailEnd len="med" w="med" type="triangle"/>
          </a:ln>
        </p:spPr>
      </p:cxnSp>
      <p:cxnSp>
        <p:nvCxnSpPr>
          <p:cNvPr id="2690" name="Google Shape;2690;p198"/>
          <p:cNvCxnSpPr/>
          <p:nvPr/>
        </p:nvCxnSpPr>
        <p:spPr>
          <a:xfrm>
            <a:off x="6975260" y="3164738"/>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2691" name="Google Shape;2691;p198"/>
          <p:cNvCxnSpPr/>
          <p:nvPr/>
        </p:nvCxnSpPr>
        <p:spPr>
          <a:xfrm>
            <a:off x="6957860" y="4383388"/>
            <a:ext cx="714900" cy="0"/>
          </a:xfrm>
          <a:prstGeom prst="straightConnector1">
            <a:avLst/>
          </a:prstGeom>
          <a:noFill/>
          <a:ln cap="flat" cmpd="sng" w="28575">
            <a:solidFill>
              <a:srgbClr val="595959"/>
            </a:solidFill>
            <a:prstDash val="solid"/>
            <a:round/>
            <a:headEnd len="med" w="med" type="none"/>
            <a:tailEnd len="med" w="med" type="triangle"/>
          </a:ln>
        </p:spPr>
      </p:cxnSp>
      <p:cxnSp>
        <p:nvCxnSpPr>
          <p:cNvPr id="2692" name="Google Shape;2692;p198"/>
          <p:cNvCxnSpPr>
            <a:endCxn id="2682" idx="2"/>
          </p:cNvCxnSpPr>
          <p:nvPr/>
        </p:nvCxnSpPr>
        <p:spPr>
          <a:xfrm flipH="1" rot="10800000">
            <a:off x="4556246" y="2297100"/>
            <a:ext cx="1880400" cy="1146300"/>
          </a:xfrm>
          <a:prstGeom prst="straightConnector1">
            <a:avLst/>
          </a:prstGeom>
          <a:noFill/>
          <a:ln cap="flat" cmpd="sng" w="28575">
            <a:solidFill>
              <a:srgbClr val="595959"/>
            </a:solidFill>
            <a:prstDash val="solid"/>
            <a:round/>
            <a:headEnd len="med" w="med" type="none"/>
            <a:tailEnd len="med" w="med" type="triangle"/>
          </a:ln>
        </p:spPr>
      </p:cxnSp>
      <p:cxnSp>
        <p:nvCxnSpPr>
          <p:cNvPr id="2693" name="Google Shape;2693;p198"/>
          <p:cNvCxnSpPr>
            <a:stCxn id="2694" idx="5"/>
            <a:endCxn id="2684" idx="2"/>
          </p:cNvCxnSpPr>
          <p:nvPr/>
        </p:nvCxnSpPr>
        <p:spPr>
          <a:xfrm>
            <a:off x="4973502" y="3633640"/>
            <a:ext cx="1469100" cy="749700"/>
          </a:xfrm>
          <a:prstGeom prst="straightConnector1">
            <a:avLst/>
          </a:prstGeom>
          <a:noFill/>
          <a:ln cap="flat" cmpd="sng" w="28575">
            <a:solidFill>
              <a:srgbClr val="595959"/>
            </a:solidFill>
            <a:prstDash val="solid"/>
            <a:round/>
            <a:headEnd len="med" w="med" type="none"/>
            <a:tailEnd len="med" w="med" type="triangle"/>
          </a:ln>
        </p:spPr>
      </p:cxnSp>
      <p:cxnSp>
        <p:nvCxnSpPr>
          <p:cNvPr id="2695" name="Google Shape;2695;p198"/>
          <p:cNvCxnSpPr>
            <a:endCxn id="2683" idx="2"/>
          </p:cNvCxnSpPr>
          <p:nvPr/>
        </p:nvCxnSpPr>
        <p:spPr>
          <a:xfrm flipH="1" rot="10800000">
            <a:off x="4556246" y="3167738"/>
            <a:ext cx="1880400" cy="275400"/>
          </a:xfrm>
          <a:prstGeom prst="straightConnector1">
            <a:avLst/>
          </a:prstGeom>
          <a:noFill/>
          <a:ln cap="flat" cmpd="sng" w="28575">
            <a:solidFill>
              <a:srgbClr val="595959"/>
            </a:solidFill>
            <a:prstDash val="solid"/>
            <a:round/>
            <a:headEnd len="med" w="med" type="none"/>
            <a:tailEnd len="med" w="med" type="triangle"/>
          </a:ln>
        </p:spPr>
      </p:cxnSp>
      <p:sp>
        <p:nvSpPr>
          <p:cNvPr id="2688" name="Google Shape;2688;p198"/>
          <p:cNvSpPr/>
          <p:nvPr/>
        </p:nvSpPr>
        <p:spPr>
          <a:xfrm>
            <a:off x="4513863" y="250910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98"/>
          <p:cNvSpPr/>
          <p:nvPr/>
        </p:nvSpPr>
        <p:spPr>
          <a:xfrm>
            <a:off x="4513863" y="317400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98"/>
          <p:cNvSpPr/>
          <p:nvPr/>
        </p:nvSpPr>
        <p:spPr>
          <a:xfrm>
            <a:off x="2201888" y="2148375"/>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98"/>
          <p:cNvSpPr/>
          <p:nvPr/>
        </p:nvSpPr>
        <p:spPr>
          <a:xfrm>
            <a:off x="2201888" y="2842614"/>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98"/>
          <p:cNvSpPr/>
          <p:nvPr/>
        </p:nvSpPr>
        <p:spPr>
          <a:xfrm>
            <a:off x="2201888" y="3582093"/>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98"/>
          <p:cNvSpPr/>
          <p:nvPr/>
        </p:nvSpPr>
        <p:spPr>
          <a:xfrm>
            <a:off x="3330513" y="250910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98"/>
          <p:cNvSpPr/>
          <p:nvPr/>
        </p:nvSpPr>
        <p:spPr>
          <a:xfrm>
            <a:off x="3330513" y="317400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01" name="Google Shape;2701;p198"/>
          <p:cNvCxnSpPr>
            <a:stCxn id="2696" idx="6"/>
            <a:endCxn id="2699" idx="2"/>
          </p:cNvCxnSpPr>
          <p:nvPr/>
        </p:nvCxnSpPr>
        <p:spPr>
          <a:xfrm>
            <a:off x="2740388" y="2417625"/>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2702" name="Google Shape;2702;p198"/>
          <p:cNvCxnSpPr>
            <a:endCxn id="2700" idx="2"/>
          </p:cNvCxnSpPr>
          <p:nvPr/>
        </p:nvCxnSpPr>
        <p:spPr>
          <a:xfrm>
            <a:off x="2740413" y="2437652"/>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2703" name="Google Shape;2703;p198"/>
          <p:cNvCxnSpPr>
            <a:endCxn id="2699" idx="2"/>
          </p:cNvCxnSpPr>
          <p:nvPr/>
        </p:nvCxnSpPr>
        <p:spPr>
          <a:xfrm flipH="1" rot="10800000">
            <a:off x="2740413" y="2778353"/>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2704" name="Google Shape;2704;p198"/>
          <p:cNvCxnSpPr>
            <a:endCxn id="2700" idx="2"/>
          </p:cNvCxnSpPr>
          <p:nvPr/>
        </p:nvCxnSpPr>
        <p:spPr>
          <a:xfrm>
            <a:off x="2740413" y="3128252"/>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2705" name="Google Shape;2705;p198"/>
          <p:cNvCxnSpPr>
            <a:endCxn id="2699" idx="2"/>
          </p:cNvCxnSpPr>
          <p:nvPr/>
        </p:nvCxnSpPr>
        <p:spPr>
          <a:xfrm flipH="1" rot="10800000">
            <a:off x="2763813" y="2778353"/>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2706" name="Google Shape;2706;p198"/>
          <p:cNvCxnSpPr>
            <a:endCxn id="2700" idx="2"/>
          </p:cNvCxnSpPr>
          <p:nvPr/>
        </p:nvCxnSpPr>
        <p:spPr>
          <a:xfrm flipH="1" rot="10800000">
            <a:off x="2763813" y="3443252"/>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2707" name="Google Shape;2707;p198"/>
          <p:cNvSpPr/>
          <p:nvPr/>
        </p:nvSpPr>
        <p:spPr>
          <a:xfrm>
            <a:off x="3952900" y="2977275"/>
            <a:ext cx="538500" cy="275400"/>
          </a:xfrm>
          <a:prstGeom prst="rightArrow">
            <a:avLst>
              <a:gd fmla="val 50000" name="adj1"/>
              <a:gd fmla="val 50000" name="adj2"/>
            </a:avLst>
          </a:prstGeom>
          <a:solidFill>
            <a:srgbClr val="CFE2F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98"/>
          <p:cNvSpPr txBox="1"/>
          <p:nvPr/>
        </p:nvSpPr>
        <p:spPr>
          <a:xfrm>
            <a:off x="3330500" y="3710525"/>
            <a:ext cx="19590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434343"/>
                </a:solidFill>
                <a:latin typeface="Montserrat"/>
                <a:ea typeface="Montserrat"/>
                <a:cs typeface="Montserrat"/>
                <a:sym typeface="Montserrat"/>
              </a:rPr>
              <a:t>Hidden Layers</a:t>
            </a:r>
            <a:endParaRPr sz="1800">
              <a:solidFill>
                <a:srgbClr val="434343"/>
              </a:solidFill>
              <a:latin typeface="Montserrat"/>
              <a:ea typeface="Montserrat"/>
              <a:cs typeface="Montserrat"/>
              <a:sym typeface="Montserrat"/>
            </a:endParaRPr>
          </a:p>
        </p:txBody>
      </p:sp>
      <p:sp>
        <p:nvSpPr>
          <p:cNvPr id="2709" name="Google Shape;2709;p198"/>
          <p:cNvSpPr/>
          <p:nvPr/>
        </p:nvSpPr>
        <p:spPr>
          <a:xfrm>
            <a:off x="6645061" y="3506400"/>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98"/>
          <p:cNvSpPr/>
          <p:nvPr/>
        </p:nvSpPr>
        <p:spPr>
          <a:xfrm>
            <a:off x="6645061" y="370883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98"/>
          <p:cNvSpPr/>
          <p:nvPr/>
        </p:nvSpPr>
        <p:spPr>
          <a:xfrm>
            <a:off x="6645061" y="391126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5" name="Shape 2715"/>
        <p:cNvGrpSpPr/>
        <p:nvPr/>
      </p:nvGrpSpPr>
      <p:grpSpPr>
        <a:xfrm>
          <a:off x="0" y="0"/>
          <a:ext cx="0" cy="0"/>
          <a:chOff x="0" y="0"/>
          <a:chExt cx="0" cy="0"/>
        </a:xfrm>
      </p:grpSpPr>
      <p:sp>
        <p:nvSpPr>
          <p:cNvPr id="2716" name="Google Shape;2716;p1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717" name="Google Shape;2717;p199"/>
          <p:cNvSpPr txBox="1"/>
          <p:nvPr>
            <p:ph idx="1" type="body"/>
          </p:nvPr>
        </p:nvSpPr>
        <p:spPr>
          <a:xfrm>
            <a:off x="311700" y="1152475"/>
            <a:ext cx="8705100" cy="1042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complex data we need deep networks</a:t>
            </a:r>
            <a:endParaRPr sz="3000">
              <a:solidFill>
                <a:srgbClr val="434343"/>
              </a:solidFill>
              <a:latin typeface="Montserrat"/>
              <a:ea typeface="Montserrat"/>
              <a:cs typeface="Montserrat"/>
              <a:sym typeface="Montserrat"/>
            </a:endParaRPr>
          </a:p>
        </p:txBody>
      </p:sp>
      <p:pic>
        <p:nvPicPr>
          <p:cNvPr descr="watermark.jpg" id="2718" name="Google Shape;2718;p1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19" name="Google Shape;2719;p1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20" name="Google Shape;2720;p199"/>
          <p:cNvSpPr/>
          <p:nvPr/>
        </p:nvSpPr>
        <p:spPr>
          <a:xfrm>
            <a:off x="6436646" y="20278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99"/>
          <p:cNvSpPr/>
          <p:nvPr/>
        </p:nvSpPr>
        <p:spPr>
          <a:xfrm>
            <a:off x="6436646" y="2898488"/>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99"/>
          <p:cNvSpPr/>
          <p:nvPr/>
        </p:nvSpPr>
        <p:spPr>
          <a:xfrm>
            <a:off x="6442546" y="4114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23" name="Google Shape;2723;p199"/>
          <p:cNvCxnSpPr>
            <a:endCxn id="2721" idx="2"/>
          </p:cNvCxnSpPr>
          <p:nvPr/>
        </p:nvCxnSpPr>
        <p:spPr>
          <a:xfrm>
            <a:off x="4556246" y="2778338"/>
            <a:ext cx="1880400" cy="389400"/>
          </a:xfrm>
          <a:prstGeom prst="straightConnector1">
            <a:avLst/>
          </a:prstGeom>
          <a:noFill/>
          <a:ln cap="flat" cmpd="sng" w="28575">
            <a:solidFill>
              <a:srgbClr val="595959"/>
            </a:solidFill>
            <a:prstDash val="solid"/>
            <a:round/>
            <a:headEnd len="med" w="med" type="none"/>
            <a:tailEnd len="med" w="med" type="triangle"/>
          </a:ln>
        </p:spPr>
      </p:cxnSp>
      <p:cxnSp>
        <p:nvCxnSpPr>
          <p:cNvPr id="2724" name="Google Shape;2724;p199"/>
          <p:cNvCxnSpPr>
            <a:endCxn id="2720" idx="2"/>
          </p:cNvCxnSpPr>
          <p:nvPr/>
        </p:nvCxnSpPr>
        <p:spPr>
          <a:xfrm flipH="1" rot="10800000">
            <a:off x="4556246" y="2297100"/>
            <a:ext cx="1880400" cy="481200"/>
          </a:xfrm>
          <a:prstGeom prst="straightConnector1">
            <a:avLst/>
          </a:prstGeom>
          <a:noFill/>
          <a:ln cap="flat" cmpd="sng" w="28575">
            <a:solidFill>
              <a:srgbClr val="595959"/>
            </a:solidFill>
            <a:prstDash val="solid"/>
            <a:round/>
            <a:headEnd len="med" w="med" type="none"/>
            <a:tailEnd len="med" w="med" type="triangle"/>
          </a:ln>
        </p:spPr>
      </p:cxnSp>
      <p:cxnSp>
        <p:nvCxnSpPr>
          <p:cNvPr id="2725" name="Google Shape;2725;p199"/>
          <p:cNvCxnSpPr>
            <a:stCxn id="2726" idx="5"/>
            <a:endCxn id="2722" idx="1"/>
          </p:cNvCxnSpPr>
          <p:nvPr/>
        </p:nvCxnSpPr>
        <p:spPr>
          <a:xfrm>
            <a:off x="4973502" y="2968741"/>
            <a:ext cx="1548000" cy="1224300"/>
          </a:xfrm>
          <a:prstGeom prst="straightConnector1">
            <a:avLst/>
          </a:prstGeom>
          <a:noFill/>
          <a:ln cap="flat" cmpd="sng" w="28575">
            <a:solidFill>
              <a:srgbClr val="595959"/>
            </a:solidFill>
            <a:prstDash val="solid"/>
            <a:round/>
            <a:headEnd len="med" w="med" type="none"/>
            <a:tailEnd len="med" w="med" type="triangle"/>
          </a:ln>
        </p:spPr>
      </p:cxnSp>
      <p:cxnSp>
        <p:nvCxnSpPr>
          <p:cNvPr id="2727" name="Google Shape;2727;p199"/>
          <p:cNvCxnSpPr/>
          <p:nvPr/>
        </p:nvCxnSpPr>
        <p:spPr>
          <a:xfrm flipH="1" rot="10800000">
            <a:off x="6975260" y="2290238"/>
            <a:ext cx="680100" cy="6900"/>
          </a:xfrm>
          <a:prstGeom prst="straightConnector1">
            <a:avLst/>
          </a:prstGeom>
          <a:noFill/>
          <a:ln cap="flat" cmpd="sng" w="28575">
            <a:solidFill>
              <a:srgbClr val="595959"/>
            </a:solidFill>
            <a:prstDash val="solid"/>
            <a:round/>
            <a:headEnd len="med" w="med" type="none"/>
            <a:tailEnd len="med" w="med" type="triangle"/>
          </a:ln>
        </p:spPr>
      </p:cxnSp>
      <p:cxnSp>
        <p:nvCxnSpPr>
          <p:cNvPr id="2728" name="Google Shape;2728;p199"/>
          <p:cNvCxnSpPr/>
          <p:nvPr/>
        </p:nvCxnSpPr>
        <p:spPr>
          <a:xfrm>
            <a:off x="6975260" y="3164738"/>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2729" name="Google Shape;2729;p199"/>
          <p:cNvCxnSpPr/>
          <p:nvPr/>
        </p:nvCxnSpPr>
        <p:spPr>
          <a:xfrm>
            <a:off x="6957860" y="4383388"/>
            <a:ext cx="714900" cy="0"/>
          </a:xfrm>
          <a:prstGeom prst="straightConnector1">
            <a:avLst/>
          </a:prstGeom>
          <a:noFill/>
          <a:ln cap="flat" cmpd="sng" w="28575">
            <a:solidFill>
              <a:srgbClr val="595959"/>
            </a:solidFill>
            <a:prstDash val="solid"/>
            <a:round/>
            <a:headEnd len="med" w="med" type="none"/>
            <a:tailEnd len="med" w="med" type="triangle"/>
          </a:ln>
        </p:spPr>
      </p:cxnSp>
      <p:cxnSp>
        <p:nvCxnSpPr>
          <p:cNvPr id="2730" name="Google Shape;2730;p199"/>
          <p:cNvCxnSpPr>
            <a:endCxn id="2720" idx="2"/>
          </p:cNvCxnSpPr>
          <p:nvPr/>
        </p:nvCxnSpPr>
        <p:spPr>
          <a:xfrm flipH="1" rot="10800000">
            <a:off x="4556246" y="2297100"/>
            <a:ext cx="1880400" cy="1146300"/>
          </a:xfrm>
          <a:prstGeom prst="straightConnector1">
            <a:avLst/>
          </a:prstGeom>
          <a:noFill/>
          <a:ln cap="flat" cmpd="sng" w="28575">
            <a:solidFill>
              <a:srgbClr val="595959"/>
            </a:solidFill>
            <a:prstDash val="solid"/>
            <a:round/>
            <a:headEnd len="med" w="med" type="none"/>
            <a:tailEnd len="med" w="med" type="triangle"/>
          </a:ln>
        </p:spPr>
      </p:cxnSp>
      <p:cxnSp>
        <p:nvCxnSpPr>
          <p:cNvPr id="2731" name="Google Shape;2731;p199"/>
          <p:cNvCxnSpPr>
            <a:stCxn id="2732" idx="5"/>
            <a:endCxn id="2722" idx="2"/>
          </p:cNvCxnSpPr>
          <p:nvPr/>
        </p:nvCxnSpPr>
        <p:spPr>
          <a:xfrm>
            <a:off x="4973502" y="3633640"/>
            <a:ext cx="1469100" cy="749700"/>
          </a:xfrm>
          <a:prstGeom prst="straightConnector1">
            <a:avLst/>
          </a:prstGeom>
          <a:noFill/>
          <a:ln cap="flat" cmpd="sng" w="28575">
            <a:solidFill>
              <a:srgbClr val="595959"/>
            </a:solidFill>
            <a:prstDash val="solid"/>
            <a:round/>
            <a:headEnd len="med" w="med" type="none"/>
            <a:tailEnd len="med" w="med" type="triangle"/>
          </a:ln>
        </p:spPr>
      </p:cxnSp>
      <p:cxnSp>
        <p:nvCxnSpPr>
          <p:cNvPr id="2733" name="Google Shape;2733;p199"/>
          <p:cNvCxnSpPr>
            <a:endCxn id="2721" idx="2"/>
          </p:cNvCxnSpPr>
          <p:nvPr/>
        </p:nvCxnSpPr>
        <p:spPr>
          <a:xfrm flipH="1" rot="10800000">
            <a:off x="4556246" y="3167738"/>
            <a:ext cx="1880400" cy="275400"/>
          </a:xfrm>
          <a:prstGeom prst="straightConnector1">
            <a:avLst/>
          </a:prstGeom>
          <a:noFill/>
          <a:ln cap="flat" cmpd="sng" w="28575">
            <a:solidFill>
              <a:srgbClr val="595959"/>
            </a:solidFill>
            <a:prstDash val="solid"/>
            <a:round/>
            <a:headEnd len="med" w="med" type="none"/>
            <a:tailEnd len="med" w="med" type="triangle"/>
          </a:ln>
        </p:spPr>
      </p:cxnSp>
      <p:sp>
        <p:nvSpPr>
          <p:cNvPr id="2726" name="Google Shape;2726;p199"/>
          <p:cNvSpPr/>
          <p:nvPr/>
        </p:nvSpPr>
        <p:spPr>
          <a:xfrm>
            <a:off x="4513863" y="250910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99"/>
          <p:cNvSpPr/>
          <p:nvPr/>
        </p:nvSpPr>
        <p:spPr>
          <a:xfrm>
            <a:off x="4513863" y="317400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99"/>
          <p:cNvSpPr/>
          <p:nvPr/>
        </p:nvSpPr>
        <p:spPr>
          <a:xfrm>
            <a:off x="311688" y="2117425"/>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99"/>
          <p:cNvSpPr/>
          <p:nvPr/>
        </p:nvSpPr>
        <p:spPr>
          <a:xfrm>
            <a:off x="311688" y="2811664"/>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99"/>
          <p:cNvSpPr/>
          <p:nvPr/>
        </p:nvSpPr>
        <p:spPr>
          <a:xfrm>
            <a:off x="311688" y="3551143"/>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99"/>
          <p:cNvSpPr/>
          <p:nvPr/>
        </p:nvSpPr>
        <p:spPr>
          <a:xfrm>
            <a:off x="1440313" y="24781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99"/>
          <p:cNvSpPr/>
          <p:nvPr/>
        </p:nvSpPr>
        <p:spPr>
          <a:xfrm>
            <a:off x="1440313" y="31430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39" name="Google Shape;2739;p199"/>
          <p:cNvCxnSpPr>
            <a:stCxn id="2734" idx="6"/>
            <a:endCxn id="2737" idx="2"/>
          </p:cNvCxnSpPr>
          <p:nvPr/>
        </p:nvCxnSpPr>
        <p:spPr>
          <a:xfrm>
            <a:off x="850188" y="2386675"/>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2740" name="Google Shape;2740;p199"/>
          <p:cNvCxnSpPr>
            <a:endCxn id="2738" idx="2"/>
          </p:cNvCxnSpPr>
          <p:nvPr/>
        </p:nvCxnSpPr>
        <p:spPr>
          <a:xfrm>
            <a:off x="850213" y="2406702"/>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2741" name="Google Shape;2741;p199"/>
          <p:cNvCxnSpPr>
            <a:endCxn id="2737" idx="2"/>
          </p:cNvCxnSpPr>
          <p:nvPr/>
        </p:nvCxnSpPr>
        <p:spPr>
          <a:xfrm flipH="1" rot="10800000">
            <a:off x="850213" y="2747403"/>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2742" name="Google Shape;2742;p199"/>
          <p:cNvCxnSpPr>
            <a:endCxn id="2738" idx="2"/>
          </p:cNvCxnSpPr>
          <p:nvPr/>
        </p:nvCxnSpPr>
        <p:spPr>
          <a:xfrm>
            <a:off x="850213" y="3097302"/>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2743" name="Google Shape;2743;p199"/>
          <p:cNvCxnSpPr>
            <a:endCxn id="2737" idx="2"/>
          </p:cNvCxnSpPr>
          <p:nvPr/>
        </p:nvCxnSpPr>
        <p:spPr>
          <a:xfrm flipH="1" rot="10800000">
            <a:off x="873613" y="2747403"/>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2744" name="Google Shape;2744;p199"/>
          <p:cNvCxnSpPr>
            <a:endCxn id="2738" idx="2"/>
          </p:cNvCxnSpPr>
          <p:nvPr/>
        </p:nvCxnSpPr>
        <p:spPr>
          <a:xfrm flipH="1" rot="10800000">
            <a:off x="873613" y="3412302"/>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2745" name="Google Shape;2745;p199"/>
          <p:cNvSpPr/>
          <p:nvPr/>
        </p:nvSpPr>
        <p:spPr>
          <a:xfrm>
            <a:off x="4091400" y="2943225"/>
            <a:ext cx="422400" cy="275400"/>
          </a:xfrm>
          <a:prstGeom prst="rightArrow">
            <a:avLst>
              <a:gd fmla="val 50000" name="adj1"/>
              <a:gd fmla="val 50000" name="adj2"/>
            </a:avLst>
          </a:prstGeom>
          <a:solidFill>
            <a:srgbClr val="CFE2F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99"/>
          <p:cNvSpPr txBox="1"/>
          <p:nvPr/>
        </p:nvSpPr>
        <p:spPr>
          <a:xfrm>
            <a:off x="1440300" y="3679575"/>
            <a:ext cx="19590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434343"/>
                </a:solidFill>
                <a:latin typeface="Montserrat"/>
                <a:ea typeface="Montserrat"/>
                <a:cs typeface="Montserrat"/>
                <a:sym typeface="Montserrat"/>
              </a:rPr>
              <a:t>Hidden Layers</a:t>
            </a:r>
            <a:endParaRPr sz="1800">
              <a:solidFill>
                <a:srgbClr val="434343"/>
              </a:solidFill>
              <a:latin typeface="Montserrat"/>
              <a:ea typeface="Montserrat"/>
              <a:cs typeface="Montserrat"/>
              <a:sym typeface="Montserrat"/>
            </a:endParaRPr>
          </a:p>
        </p:txBody>
      </p:sp>
      <p:sp>
        <p:nvSpPr>
          <p:cNvPr id="2747" name="Google Shape;2747;p199"/>
          <p:cNvSpPr/>
          <p:nvPr/>
        </p:nvSpPr>
        <p:spPr>
          <a:xfrm>
            <a:off x="6645061" y="3506400"/>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99"/>
          <p:cNvSpPr/>
          <p:nvPr/>
        </p:nvSpPr>
        <p:spPr>
          <a:xfrm>
            <a:off x="6645061" y="370883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99"/>
          <p:cNvSpPr/>
          <p:nvPr/>
        </p:nvSpPr>
        <p:spPr>
          <a:xfrm>
            <a:off x="6645061" y="391126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99"/>
          <p:cNvSpPr/>
          <p:nvPr/>
        </p:nvSpPr>
        <p:spPr>
          <a:xfrm>
            <a:off x="2132288"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99"/>
          <p:cNvSpPr/>
          <p:nvPr/>
        </p:nvSpPr>
        <p:spPr>
          <a:xfrm>
            <a:off x="2132288"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99"/>
          <p:cNvSpPr/>
          <p:nvPr/>
        </p:nvSpPr>
        <p:spPr>
          <a:xfrm>
            <a:off x="2824263"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99"/>
          <p:cNvSpPr/>
          <p:nvPr/>
        </p:nvSpPr>
        <p:spPr>
          <a:xfrm>
            <a:off x="2824263"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99"/>
          <p:cNvSpPr/>
          <p:nvPr/>
        </p:nvSpPr>
        <p:spPr>
          <a:xfrm>
            <a:off x="3552888"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99"/>
          <p:cNvSpPr/>
          <p:nvPr/>
        </p:nvSpPr>
        <p:spPr>
          <a:xfrm>
            <a:off x="3552888"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9" name="Shape 2759"/>
        <p:cNvGrpSpPr/>
        <p:nvPr/>
      </p:nvGrpSpPr>
      <p:grpSpPr>
        <a:xfrm>
          <a:off x="0" y="0"/>
          <a:ext cx="0" cy="0"/>
          <a:chOff x="0" y="0"/>
          <a:chExt cx="0" cy="0"/>
        </a:xfrm>
      </p:grpSpPr>
      <p:sp>
        <p:nvSpPr>
          <p:cNvPr id="2760" name="Google Shape;2760;p2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761" name="Google Shape;2761;p200"/>
          <p:cNvSpPr txBox="1"/>
          <p:nvPr>
            <p:ph idx="1" type="body"/>
          </p:nvPr>
        </p:nvSpPr>
        <p:spPr>
          <a:xfrm>
            <a:off x="311700" y="1152475"/>
            <a:ext cx="8705100" cy="1042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Issues can arise during backpropagation</a:t>
            </a:r>
            <a:endParaRPr sz="3000">
              <a:solidFill>
                <a:srgbClr val="434343"/>
              </a:solidFill>
              <a:latin typeface="Montserrat"/>
              <a:ea typeface="Montserrat"/>
              <a:cs typeface="Montserrat"/>
              <a:sym typeface="Montserrat"/>
            </a:endParaRPr>
          </a:p>
        </p:txBody>
      </p:sp>
      <p:pic>
        <p:nvPicPr>
          <p:cNvPr descr="watermark.jpg" id="2762" name="Google Shape;2762;p2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763" name="Google Shape;2763;p2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764" name="Google Shape;2764;p200"/>
          <p:cNvSpPr/>
          <p:nvPr/>
        </p:nvSpPr>
        <p:spPr>
          <a:xfrm>
            <a:off x="6436646" y="20278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00"/>
          <p:cNvSpPr/>
          <p:nvPr/>
        </p:nvSpPr>
        <p:spPr>
          <a:xfrm>
            <a:off x="6436646" y="2898488"/>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00"/>
          <p:cNvSpPr/>
          <p:nvPr/>
        </p:nvSpPr>
        <p:spPr>
          <a:xfrm>
            <a:off x="6442546" y="4114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7" name="Google Shape;2767;p200"/>
          <p:cNvCxnSpPr>
            <a:stCxn id="2768" idx="6"/>
            <a:endCxn id="2765" idx="2"/>
          </p:cNvCxnSpPr>
          <p:nvPr/>
        </p:nvCxnSpPr>
        <p:spPr>
          <a:xfrm>
            <a:off x="5052363" y="2778353"/>
            <a:ext cx="1384200" cy="389400"/>
          </a:xfrm>
          <a:prstGeom prst="straightConnector1">
            <a:avLst/>
          </a:prstGeom>
          <a:noFill/>
          <a:ln cap="flat" cmpd="sng" w="28575">
            <a:solidFill>
              <a:srgbClr val="595959"/>
            </a:solidFill>
            <a:prstDash val="dot"/>
            <a:round/>
            <a:headEnd len="med" w="med" type="triangle"/>
            <a:tailEnd len="med" w="med" type="none"/>
          </a:ln>
        </p:spPr>
      </p:cxnSp>
      <p:cxnSp>
        <p:nvCxnSpPr>
          <p:cNvPr id="2769" name="Google Shape;2769;p200"/>
          <p:cNvCxnSpPr>
            <a:stCxn id="2768" idx="7"/>
            <a:endCxn id="2764" idx="2"/>
          </p:cNvCxnSpPr>
          <p:nvPr/>
        </p:nvCxnSpPr>
        <p:spPr>
          <a:xfrm flipH="1" rot="10800000">
            <a:off x="4973502" y="2296964"/>
            <a:ext cx="1463100" cy="291000"/>
          </a:xfrm>
          <a:prstGeom prst="straightConnector1">
            <a:avLst/>
          </a:prstGeom>
          <a:noFill/>
          <a:ln cap="flat" cmpd="sng" w="28575">
            <a:solidFill>
              <a:srgbClr val="595959"/>
            </a:solidFill>
            <a:prstDash val="dot"/>
            <a:round/>
            <a:headEnd len="med" w="med" type="triangle"/>
            <a:tailEnd len="med" w="med" type="none"/>
          </a:ln>
        </p:spPr>
      </p:cxnSp>
      <p:cxnSp>
        <p:nvCxnSpPr>
          <p:cNvPr id="2770" name="Google Shape;2770;p200"/>
          <p:cNvCxnSpPr>
            <a:stCxn id="2768" idx="5"/>
            <a:endCxn id="2766" idx="1"/>
          </p:cNvCxnSpPr>
          <p:nvPr/>
        </p:nvCxnSpPr>
        <p:spPr>
          <a:xfrm>
            <a:off x="4973502" y="2968741"/>
            <a:ext cx="1548000" cy="1224300"/>
          </a:xfrm>
          <a:prstGeom prst="straightConnector1">
            <a:avLst/>
          </a:prstGeom>
          <a:noFill/>
          <a:ln cap="flat" cmpd="sng" w="28575">
            <a:solidFill>
              <a:srgbClr val="595959"/>
            </a:solidFill>
            <a:prstDash val="dot"/>
            <a:round/>
            <a:headEnd len="med" w="med" type="triangle"/>
            <a:tailEnd len="med" w="med" type="none"/>
          </a:ln>
        </p:spPr>
      </p:cxnSp>
      <p:cxnSp>
        <p:nvCxnSpPr>
          <p:cNvPr id="2771" name="Google Shape;2771;p200"/>
          <p:cNvCxnSpPr>
            <a:stCxn id="2772" idx="7"/>
            <a:endCxn id="2764" idx="2"/>
          </p:cNvCxnSpPr>
          <p:nvPr/>
        </p:nvCxnSpPr>
        <p:spPr>
          <a:xfrm flipH="1" rot="10800000">
            <a:off x="4973502" y="2297063"/>
            <a:ext cx="1463100" cy="955800"/>
          </a:xfrm>
          <a:prstGeom prst="straightConnector1">
            <a:avLst/>
          </a:prstGeom>
          <a:noFill/>
          <a:ln cap="flat" cmpd="sng" w="28575">
            <a:solidFill>
              <a:srgbClr val="595959"/>
            </a:solidFill>
            <a:prstDash val="dot"/>
            <a:round/>
            <a:headEnd len="med" w="med" type="triangle"/>
            <a:tailEnd len="med" w="med" type="none"/>
          </a:ln>
        </p:spPr>
      </p:cxnSp>
      <p:cxnSp>
        <p:nvCxnSpPr>
          <p:cNvPr id="2773" name="Google Shape;2773;p200"/>
          <p:cNvCxnSpPr>
            <a:stCxn id="2772" idx="5"/>
            <a:endCxn id="2766" idx="2"/>
          </p:cNvCxnSpPr>
          <p:nvPr/>
        </p:nvCxnSpPr>
        <p:spPr>
          <a:xfrm>
            <a:off x="4973502" y="3633640"/>
            <a:ext cx="1469100" cy="749700"/>
          </a:xfrm>
          <a:prstGeom prst="straightConnector1">
            <a:avLst/>
          </a:prstGeom>
          <a:noFill/>
          <a:ln cap="flat" cmpd="sng" w="28575">
            <a:solidFill>
              <a:srgbClr val="595959"/>
            </a:solidFill>
            <a:prstDash val="dot"/>
            <a:round/>
            <a:headEnd len="med" w="med" type="triangle"/>
            <a:tailEnd len="med" w="med" type="none"/>
          </a:ln>
        </p:spPr>
      </p:cxnSp>
      <p:cxnSp>
        <p:nvCxnSpPr>
          <p:cNvPr id="2774" name="Google Shape;2774;p200"/>
          <p:cNvCxnSpPr>
            <a:stCxn id="2772" idx="6"/>
            <a:endCxn id="2765" idx="2"/>
          </p:cNvCxnSpPr>
          <p:nvPr/>
        </p:nvCxnSpPr>
        <p:spPr>
          <a:xfrm flipH="1" rot="10800000">
            <a:off x="5052363" y="3167852"/>
            <a:ext cx="1384200" cy="275400"/>
          </a:xfrm>
          <a:prstGeom prst="straightConnector1">
            <a:avLst/>
          </a:prstGeom>
          <a:noFill/>
          <a:ln cap="flat" cmpd="sng" w="28575">
            <a:solidFill>
              <a:srgbClr val="595959"/>
            </a:solidFill>
            <a:prstDash val="dot"/>
            <a:round/>
            <a:headEnd len="med" w="med" type="triangle"/>
            <a:tailEnd len="med" w="med" type="none"/>
          </a:ln>
        </p:spPr>
      </p:cxnSp>
      <p:sp>
        <p:nvSpPr>
          <p:cNvPr id="2768" name="Google Shape;2768;p200"/>
          <p:cNvSpPr/>
          <p:nvPr/>
        </p:nvSpPr>
        <p:spPr>
          <a:xfrm>
            <a:off x="4513863" y="250910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200"/>
          <p:cNvSpPr/>
          <p:nvPr/>
        </p:nvSpPr>
        <p:spPr>
          <a:xfrm>
            <a:off x="4513863" y="317400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200"/>
          <p:cNvSpPr/>
          <p:nvPr/>
        </p:nvSpPr>
        <p:spPr>
          <a:xfrm>
            <a:off x="311688" y="2117425"/>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200"/>
          <p:cNvSpPr/>
          <p:nvPr/>
        </p:nvSpPr>
        <p:spPr>
          <a:xfrm>
            <a:off x="311688" y="2811664"/>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200"/>
          <p:cNvSpPr/>
          <p:nvPr/>
        </p:nvSpPr>
        <p:spPr>
          <a:xfrm>
            <a:off x="311688" y="3551143"/>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200"/>
          <p:cNvSpPr/>
          <p:nvPr/>
        </p:nvSpPr>
        <p:spPr>
          <a:xfrm>
            <a:off x="1440313" y="24781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200"/>
          <p:cNvSpPr/>
          <p:nvPr/>
        </p:nvSpPr>
        <p:spPr>
          <a:xfrm>
            <a:off x="1440313" y="31430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0" name="Google Shape;2780;p200"/>
          <p:cNvCxnSpPr>
            <a:stCxn id="2775" idx="6"/>
            <a:endCxn id="2778" idx="2"/>
          </p:cNvCxnSpPr>
          <p:nvPr/>
        </p:nvCxnSpPr>
        <p:spPr>
          <a:xfrm>
            <a:off x="850188" y="2386675"/>
            <a:ext cx="590100" cy="360600"/>
          </a:xfrm>
          <a:prstGeom prst="straightConnector1">
            <a:avLst/>
          </a:prstGeom>
          <a:noFill/>
          <a:ln cap="flat" cmpd="sng" w="28575">
            <a:solidFill>
              <a:srgbClr val="595959"/>
            </a:solidFill>
            <a:prstDash val="dot"/>
            <a:round/>
            <a:headEnd len="med" w="med" type="triangle"/>
            <a:tailEnd len="med" w="med" type="none"/>
          </a:ln>
        </p:spPr>
      </p:cxnSp>
      <p:cxnSp>
        <p:nvCxnSpPr>
          <p:cNvPr id="2781" name="Google Shape;2781;p200"/>
          <p:cNvCxnSpPr>
            <a:endCxn id="2779" idx="2"/>
          </p:cNvCxnSpPr>
          <p:nvPr/>
        </p:nvCxnSpPr>
        <p:spPr>
          <a:xfrm>
            <a:off x="850213" y="2406702"/>
            <a:ext cx="590100" cy="1005600"/>
          </a:xfrm>
          <a:prstGeom prst="straightConnector1">
            <a:avLst/>
          </a:prstGeom>
          <a:noFill/>
          <a:ln cap="flat" cmpd="sng" w="28575">
            <a:solidFill>
              <a:srgbClr val="595959"/>
            </a:solidFill>
            <a:prstDash val="dot"/>
            <a:round/>
            <a:headEnd len="med" w="med" type="triangle"/>
            <a:tailEnd len="med" w="med" type="none"/>
          </a:ln>
        </p:spPr>
      </p:cxnSp>
      <p:cxnSp>
        <p:nvCxnSpPr>
          <p:cNvPr id="2782" name="Google Shape;2782;p200"/>
          <p:cNvCxnSpPr>
            <a:endCxn id="2778" idx="2"/>
          </p:cNvCxnSpPr>
          <p:nvPr/>
        </p:nvCxnSpPr>
        <p:spPr>
          <a:xfrm flipH="1" rot="10800000">
            <a:off x="850213" y="2747403"/>
            <a:ext cx="590100" cy="349800"/>
          </a:xfrm>
          <a:prstGeom prst="straightConnector1">
            <a:avLst/>
          </a:prstGeom>
          <a:noFill/>
          <a:ln cap="flat" cmpd="sng" w="28575">
            <a:solidFill>
              <a:srgbClr val="595959"/>
            </a:solidFill>
            <a:prstDash val="dot"/>
            <a:round/>
            <a:headEnd len="med" w="med" type="triangle"/>
            <a:tailEnd len="med" w="med" type="none"/>
          </a:ln>
        </p:spPr>
      </p:cxnSp>
      <p:cxnSp>
        <p:nvCxnSpPr>
          <p:cNvPr id="2783" name="Google Shape;2783;p200"/>
          <p:cNvCxnSpPr>
            <a:endCxn id="2779" idx="2"/>
          </p:cNvCxnSpPr>
          <p:nvPr/>
        </p:nvCxnSpPr>
        <p:spPr>
          <a:xfrm>
            <a:off x="850213" y="3097302"/>
            <a:ext cx="590100" cy="315000"/>
          </a:xfrm>
          <a:prstGeom prst="straightConnector1">
            <a:avLst/>
          </a:prstGeom>
          <a:noFill/>
          <a:ln cap="flat" cmpd="sng" w="28575">
            <a:solidFill>
              <a:srgbClr val="595959"/>
            </a:solidFill>
            <a:prstDash val="dot"/>
            <a:round/>
            <a:headEnd len="med" w="med" type="triangle"/>
            <a:tailEnd len="med" w="med" type="none"/>
          </a:ln>
        </p:spPr>
      </p:cxnSp>
      <p:cxnSp>
        <p:nvCxnSpPr>
          <p:cNvPr id="2784" name="Google Shape;2784;p200"/>
          <p:cNvCxnSpPr>
            <a:endCxn id="2778" idx="2"/>
          </p:cNvCxnSpPr>
          <p:nvPr/>
        </p:nvCxnSpPr>
        <p:spPr>
          <a:xfrm flipH="1" rot="10800000">
            <a:off x="873613" y="2747403"/>
            <a:ext cx="566700" cy="1060500"/>
          </a:xfrm>
          <a:prstGeom prst="straightConnector1">
            <a:avLst/>
          </a:prstGeom>
          <a:noFill/>
          <a:ln cap="flat" cmpd="sng" w="28575">
            <a:solidFill>
              <a:srgbClr val="595959"/>
            </a:solidFill>
            <a:prstDash val="dot"/>
            <a:round/>
            <a:headEnd len="med" w="med" type="triangle"/>
            <a:tailEnd len="med" w="med" type="none"/>
          </a:ln>
        </p:spPr>
      </p:cxnSp>
      <p:cxnSp>
        <p:nvCxnSpPr>
          <p:cNvPr id="2785" name="Google Shape;2785;p200"/>
          <p:cNvCxnSpPr>
            <a:endCxn id="2779" idx="2"/>
          </p:cNvCxnSpPr>
          <p:nvPr/>
        </p:nvCxnSpPr>
        <p:spPr>
          <a:xfrm flipH="1" rot="10800000">
            <a:off x="873613" y="3412302"/>
            <a:ext cx="566700" cy="395700"/>
          </a:xfrm>
          <a:prstGeom prst="straightConnector1">
            <a:avLst/>
          </a:prstGeom>
          <a:noFill/>
          <a:ln cap="flat" cmpd="sng" w="28575">
            <a:solidFill>
              <a:srgbClr val="595959"/>
            </a:solidFill>
            <a:prstDash val="dot"/>
            <a:round/>
            <a:headEnd len="med" w="med" type="triangle"/>
            <a:tailEnd len="med" w="med" type="none"/>
          </a:ln>
        </p:spPr>
      </p:cxnSp>
      <p:sp>
        <p:nvSpPr>
          <p:cNvPr id="2786" name="Google Shape;2786;p200"/>
          <p:cNvSpPr/>
          <p:nvPr/>
        </p:nvSpPr>
        <p:spPr>
          <a:xfrm flipH="1">
            <a:off x="4091400" y="2943225"/>
            <a:ext cx="422400" cy="275400"/>
          </a:xfrm>
          <a:prstGeom prst="rightArrow">
            <a:avLst>
              <a:gd fmla="val 50000" name="adj1"/>
              <a:gd fmla="val 50000" name="adj2"/>
            </a:avLst>
          </a:prstGeom>
          <a:solidFill>
            <a:srgbClr val="CFE2F3"/>
          </a:solid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200"/>
          <p:cNvSpPr txBox="1"/>
          <p:nvPr/>
        </p:nvSpPr>
        <p:spPr>
          <a:xfrm>
            <a:off x="1440300" y="3679575"/>
            <a:ext cx="19590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800">
                <a:solidFill>
                  <a:srgbClr val="434343"/>
                </a:solidFill>
                <a:latin typeface="Montserrat"/>
                <a:ea typeface="Montserrat"/>
                <a:cs typeface="Montserrat"/>
                <a:sym typeface="Montserrat"/>
              </a:rPr>
              <a:t>Hidden Layers</a:t>
            </a:r>
            <a:endParaRPr sz="1800">
              <a:solidFill>
                <a:srgbClr val="434343"/>
              </a:solidFill>
              <a:latin typeface="Montserrat"/>
              <a:ea typeface="Montserrat"/>
              <a:cs typeface="Montserrat"/>
              <a:sym typeface="Montserrat"/>
            </a:endParaRPr>
          </a:p>
        </p:txBody>
      </p:sp>
      <p:sp>
        <p:nvSpPr>
          <p:cNvPr id="2788" name="Google Shape;2788;p200"/>
          <p:cNvSpPr/>
          <p:nvPr/>
        </p:nvSpPr>
        <p:spPr>
          <a:xfrm>
            <a:off x="6645061" y="3506400"/>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200"/>
          <p:cNvSpPr/>
          <p:nvPr/>
        </p:nvSpPr>
        <p:spPr>
          <a:xfrm>
            <a:off x="6645061" y="370883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200"/>
          <p:cNvSpPr/>
          <p:nvPr/>
        </p:nvSpPr>
        <p:spPr>
          <a:xfrm>
            <a:off x="6645061" y="3911261"/>
            <a:ext cx="133500" cy="133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200"/>
          <p:cNvSpPr/>
          <p:nvPr/>
        </p:nvSpPr>
        <p:spPr>
          <a:xfrm>
            <a:off x="2132288"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200"/>
          <p:cNvSpPr/>
          <p:nvPr/>
        </p:nvSpPr>
        <p:spPr>
          <a:xfrm>
            <a:off x="2132288"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200"/>
          <p:cNvSpPr/>
          <p:nvPr/>
        </p:nvSpPr>
        <p:spPr>
          <a:xfrm>
            <a:off x="2824263"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200"/>
          <p:cNvSpPr/>
          <p:nvPr/>
        </p:nvSpPr>
        <p:spPr>
          <a:xfrm>
            <a:off x="2824263"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200"/>
          <p:cNvSpPr/>
          <p:nvPr/>
        </p:nvSpPr>
        <p:spPr>
          <a:xfrm>
            <a:off x="3552888" y="2478953"/>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200"/>
          <p:cNvSpPr/>
          <p:nvPr/>
        </p:nvSpPr>
        <p:spPr>
          <a:xfrm>
            <a:off x="3552888" y="3143852"/>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0" name="Shape 2800"/>
        <p:cNvGrpSpPr/>
        <p:nvPr/>
      </p:nvGrpSpPr>
      <p:grpSpPr>
        <a:xfrm>
          <a:off x="0" y="0"/>
          <a:ext cx="0" cy="0"/>
          <a:chOff x="0" y="0"/>
          <a:chExt cx="0" cy="0"/>
        </a:xfrm>
      </p:grpSpPr>
      <p:sp>
        <p:nvSpPr>
          <p:cNvPr id="2801" name="Google Shape;2801;p2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02" name="Google Shape;2802;p201"/>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Backpropagation goes backwards from the output to the input layer, propagating the error gradient.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deeper networks issues can arise from backpropagation, vanishing and exploding gradients!</a:t>
            </a:r>
            <a:endParaRPr sz="3000">
              <a:solidFill>
                <a:srgbClr val="434343"/>
              </a:solidFill>
              <a:latin typeface="Montserrat"/>
              <a:ea typeface="Montserrat"/>
              <a:cs typeface="Montserrat"/>
              <a:sym typeface="Montserrat"/>
            </a:endParaRPr>
          </a:p>
        </p:txBody>
      </p:sp>
      <p:pic>
        <p:nvPicPr>
          <p:cNvPr descr="watermark.jpg" id="2803" name="Google Shape;2803;p20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04" name="Google Shape;2804;p20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13" name="Google Shape;213;p31"/>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Perceptron Model</a:t>
            </a:r>
            <a:endParaRPr sz="2900">
              <a:solidFill>
                <a:srgbClr val="434343"/>
              </a:solidFill>
              <a:latin typeface="Montserrat"/>
              <a:ea typeface="Montserrat"/>
              <a:cs typeface="Montserrat"/>
              <a:sym typeface="Montserrat"/>
            </a:endParaRPr>
          </a:p>
        </p:txBody>
      </p:sp>
      <p:pic>
        <p:nvPicPr>
          <p:cNvPr descr="watermark.jpg" id="214" name="Google Shape;214;p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15" name="Google Shape;215;p3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16" name="Google Shape;216;p31"/>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17" name="Google Shape;217;p31"/>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18" name="Google Shape;218;p31"/>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9" name="Google Shape;219;p31"/>
          <p:cNvCxnSpPr>
            <a:endCxn id="218"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20" name="Google Shape;220;p31"/>
          <p:cNvCxnSpPr>
            <a:endCxn id="218"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21" name="Google Shape;221;p31"/>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8" name="Shape 2808"/>
        <p:cNvGrpSpPr/>
        <p:nvPr/>
      </p:nvGrpSpPr>
      <p:grpSpPr>
        <a:xfrm>
          <a:off x="0" y="0"/>
          <a:ext cx="0" cy="0"/>
          <a:chOff x="0" y="0"/>
          <a:chExt cx="0" cy="0"/>
        </a:xfrm>
      </p:grpSpPr>
      <p:sp>
        <p:nvSpPr>
          <p:cNvPr id="2809" name="Google Shape;2809;p2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10" name="Google Shape;2810;p202"/>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As you go back to the “lower” layers, gradients often get smaller, eventually causing weights to never change at lower levels.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opposite can also occur, gradients explode on the way back, causing issues.</a:t>
            </a:r>
            <a:endParaRPr sz="3000">
              <a:solidFill>
                <a:srgbClr val="434343"/>
              </a:solidFill>
              <a:latin typeface="Montserrat"/>
              <a:ea typeface="Montserrat"/>
              <a:cs typeface="Montserrat"/>
              <a:sym typeface="Montserrat"/>
            </a:endParaRPr>
          </a:p>
        </p:txBody>
      </p:sp>
      <p:pic>
        <p:nvPicPr>
          <p:cNvPr descr="watermark.jpg" id="2811" name="Google Shape;2811;p2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12" name="Google Shape;2812;p2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6" name="Shape 2816"/>
        <p:cNvGrpSpPr/>
        <p:nvPr/>
      </p:nvGrpSpPr>
      <p:grpSpPr>
        <a:xfrm>
          <a:off x="0" y="0"/>
          <a:ext cx="0" cy="0"/>
          <a:chOff x="0" y="0"/>
          <a:chExt cx="0" cy="0"/>
        </a:xfrm>
      </p:grpSpPr>
      <p:sp>
        <p:nvSpPr>
          <p:cNvPr id="2817" name="Google Shape;2817;p2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18" name="Google Shape;2818;p203"/>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discuss why this might occur and how we can fix it.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in the next lecture we’ll discuss how these issues specifically affect RNN and how to use LSTM and GRU to fix them.</a:t>
            </a:r>
            <a:endParaRPr sz="3000">
              <a:solidFill>
                <a:srgbClr val="434343"/>
              </a:solidFill>
              <a:latin typeface="Montserrat"/>
              <a:ea typeface="Montserrat"/>
              <a:cs typeface="Montserrat"/>
              <a:sym typeface="Montserrat"/>
            </a:endParaRPr>
          </a:p>
        </p:txBody>
      </p:sp>
      <p:pic>
        <p:nvPicPr>
          <p:cNvPr descr="watermark.jpg" id="2819" name="Google Shape;2819;p20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20" name="Google Shape;2820;p20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4" name="Shape 2824"/>
        <p:cNvGrpSpPr/>
        <p:nvPr/>
      </p:nvGrpSpPr>
      <p:grpSpPr>
        <a:xfrm>
          <a:off x="0" y="0"/>
          <a:ext cx="0" cy="0"/>
          <a:chOff x="0" y="0"/>
          <a:chExt cx="0" cy="0"/>
        </a:xfrm>
      </p:grpSpPr>
      <p:cxnSp>
        <p:nvCxnSpPr>
          <p:cNvPr id="2825" name="Google Shape;2825;p204"/>
          <p:cNvCxnSpPr/>
          <p:nvPr/>
        </p:nvCxnSpPr>
        <p:spPr>
          <a:xfrm rot="10800000">
            <a:off x="4156875" y="1800325"/>
            <a:ext cx="0" cy="2033400"/>
          </a:xfrm>
          <a:prstGeom prst="straightConnector1">
            <a:avLst/>
          </a:prstGeom>
          <a:noFill/>
          <a:ln cap="flat" cmpd="sng" w="28575">
            <a:solidFill>
              <a:srgbClr val="999999"/>
            </a:solidFill>
            <a:prstDash val="dot"/>
            <a:round/>
            <a:headEnd len="med" w="med" type="none"/>
            <a:tailEnd len="med" w="med" type="none"/>
          </a:ln>
        </p:spPr>
      </p:cxnSp>
      <p:sp>
        <p:nvSpPr>
          <p:cNvPr id="2826" name="Google Shape;2826;p2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27" name="Google Shape;2827;p204"/>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Why does this happen?</a:t>
            </a:r>
            <a:endParaRPr sz="3000">
              <a:solidFill>
                <a:srgbClr val="434343"/>
              </a:solidFill>
              <a:latin typeface="Montserrat"/>
              <a:ea typeface="Montserrat"/>
              <a:cs typeface="Montserrat"/>
              <a:sym typeface="Montserrat"/>
            </a:endParaRPr>
          </a:p>
        </p:txBody>
      </p:sp>
      <p:pic>
        <p:nvPicPr>
          <p:cNvPr descr="watermark.jpg" id="2828" name="Google Shape;2828;p20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29" name="Google Shape;2829;p20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830" name="Google Shape;2830;p204"/>
          <p:cNvCxnSpPr/>
          <p:nvPr/>
        </p:nvCxnSpPr>
        <p:spPr>
          <a:xfrm rot="10800000">
            <a:off x="2717065" y="1735403"/>
            <a:ext cx="0" cy="2093100"/>
          </a:xfrm>
          <a:prstGeom prst="straightConnector1">
            <a:avLst/>
          </a:prstGeom>
          <a:noFill/>
          <a:ln cap="flat" cmpd="sng" w="28575">
            <a:solidFill>
              <a:srgbClr val="595959"/>
            </a:solidFill>
            <a:prstDash val="solid"/>
            <a:round/>
            <a:headEnd len="med" w="med" type="none"/>
            <a:tailEnd len="med" w="med" type="triangle"/>
          </a:ln>
        </p:spPr>
      </p:cxnSp>
      <p:cxnSp>
        <p:nvCxnSpPr>
          <p:cNvPr id="2831" name="Google Shape;2831;p204"/>
          <p:cNvCxnSpPr/>
          <p:nvPr/>
        </p:nvCxnSpPr>
        <p:spPr>
          <a:xfrm>
            <a:off x="2711552" y="3828503"/>
            <a:ext cx="2934000" cy="0"/>
          </a:xfrm>
          <a:prstGeom prst="straightConnector1">
            <a:avLst/>
          </a:prstGeom>
          <a:noFill/>
          <a:ln cap="flat" cmpd="sng" w="28575">
            <a:solidFill>
              <a:srgbClr val="595959"/>
            </a:solidFill>
            <a:prstDash val="solid"/>
            <a:round/>
            <a:headEnd len="med" w="med" type="none"/>
            <a:tailEnd len="med" w="med" type="triangle"/>
          </a:ln>
        </p:spPr>
      </p:cxnSp>
      <p:sp>
        <p:nvSpPr>
          <p:cNvPr id="2832" name="Google Shape;2832;p204"/>
          <p:cNvSpPr txBox="1"/>
          <p:nvPr/>
        </p:nvSpPr>
        <p:spPr>
          <a:xfrm>
            <a:off x="3184054" y="4326313"/>
            <a:ext cx="22086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833" name="Google Shape;2833;p204"/>
          <p:cNvSpPr txBox="1"/>
          <p:nvPr/>
        </p:nvSpPr>
        <p:spPr>
          <a:xfrm>
            <a:off x="818500" y="246953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834" name="Google Shape;2834;p204"/>
          <p:cNvSpPr txBox="1"/>
          <p:nvPr/>
        </p:nvSpPr>
        <p:spPr>
          <a:xfrm>
            <a:off x="2232825" y="335979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835" name="Google Shape;2835;p204"/>
          <p:cNvSpPr txBox="1"/>
          <p:nvPr/>
        </p:nvSpPr>
        <p:spPr>
          <a:xfrm>
            <a:off x="2273633" y="1909016"/>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2836" name="Google Shape;2836;p204"/>
          <p:cNvSpPr txBox="1"/>
          <p:nvPr/>
        </p:nvSpPr>
        <p:spPr>
          <a:xfrm>
            <a:off x="3960314" y="3702547"/>
            <a:ext cx="4929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2837" name="Google Shape;2837;p204"/>
          <p:cNvCxnSpPr/>
          <p:nvPr/>
        </p:nvCxnSpPr>
        <p:spPr>
          <a:xfrm flipH="1" rot="10800000">
            <a:off x="2733520" y="2143122"/>
            <a:ext cx="2867700" cy="15714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2838" name="Google Shape;2838;p204"/>
          <p:cNvPicPr preferRelativeResize="0"/>
          <p:nvPr/>
        </p:nvPicPr>
        <p:blipFill>
          <a:blip r:embed="rId4">
            <a:alphaModFix/>
          </a:blip>
          <a:stretch>
            <a:fillRect/>
          </a:stretch>
        </p:blipFill>
        <p:spPr>
          <a:xfrm>
            <a:off x="6097319" y="2213279"/>
            <a:ext cx="2461806" cy="1199988"/>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2" name="Shape 2842"/>
        <p:cNvGrpSpPr/>
        <p:nvPr/>
      </p:nvGrpSpPr>
      <p:grpSpPr>
        <a:xfrm>
          <a:off x="0" y="0"/>
          <a:ext cx="0" cy="0"/>
          <a:chOff x="0" y="0"/>
          <a:chExt cx="0" cy="0"/>
        </a:xfrm>
      </p:grpSpPr>
      <p:cxnSp>
        <p:nvCxnSpPr>
          <p:cNvPr id="2843" name="Google Shape;2843;p205"/>
          <p:cNvCxnSpPr/>
          <p:nvPr/>
        </p:nvCxnSpPr>
        <p:spPr>
          <a:xfrm rot="10800000">
            <a:off x="4156875" y="1800325"/>
            <a:ext cx="0" cy="2033400"/>
          </a:xfrm>
          <a:prstGeom prst="straightConnector1">
            <a:avLst/>
          </a:prstGeom>
          <a:noFill/>
          <a:ln cap="flat" cmpd="sng" w="28575">
            <a:solidFill>
              <a:srgbClr val="999999"/>
            </a:solidFill>
            <a:prstDash val="dot"/>
            <a:round/>
            <a:headEnd len="med" w="med" type="none"/>
            <a:tailEnd len="med" w="med" type="none"/>
          </a:ln>
        </p:spPr>
      </p:cxnSp>
      <p:sp>
        <p:nvSpPr>
          <p:cNvPr id="2844" name="Google Shape;2844;p2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45" name="Google Shape;2845;p205"/>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Why does this happen?</a:t>
            </a:r>
            <a:endParaRPr sz="3000">
              <a:solidFill>
                <a:srgbClr val="434343"/>
              </a:solidFill>
              <a:latin typeface="Montserrat"/>
              <a:ea typeface="Montserrat"/>
              <a:cs typeface="Montserrat"/>
              <a:sym typeface="Montserrat"/>
            </a:endParaRPr>
          </a:p>
        </p:txBody>
      </p:sp>
      <p:pic>
        <p:nvPicPr>
          <p:cNvPr descr="watermark.jpg" id="2846" name="Google Shape;2846;p2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47" name="Google Shape;2847;p2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848" name="Google Shape;2848;p205"/>
          <p:cNvCxnSpPr/>
          <p:nvPr/>
        </p:nvCxnSpPr>
        <p:spPr>
          <a:xfrm rot="10800000">
            <a:off x="2717065" y="1735403"/>
            <a:ext cx="0" cy="2093100"/>
          </a:xfrm>
          <a:prstGeom prst="straightConnector1">
            <a:avLst/>
          </a:prstGeom>
          <a:noFill/>
          <a:ln cap="flat" cmpd="sng" w="28575">
            <a:solidFill>
              <a:srgbClr val="595959"/>
            </a:solidFill>
            <a:prstDash val="solid"/>
            <a:round/>
            <a:headEnd len="med" w="med" type="none"/>
            <a:tailEnd len="med" w="med" type="triangle"/>
          </a:ln>
        </p:spPr>
      </p:cxnSp>
      <p:cxnSp>
        <p:nvCxnSpPr>
          <p:cNvPr id="2849" name="Google Shape;2849;p205"/>
          <p:cNvCxnSpPr/>
          <p:nvPr/>
        </p:nvCxnSpPr>
        <p:spPr>
          <a:xfrm>
            <a:off x="2711552" y="3828503"/>
            <a:ext cx="2934000" cy="0"/>
          </a:xfrm>
          <a:prstGeom prst="straightConnector1">
            <a:avLst/>
          </a:prstGeom>
          <a:noFill/>
          <a:ln cap="flat" cmpd="sng" w="28575">
            <a:solidFill>
              <a:srgbClr val="595959"/>
            </a:solidFill>
            <a:prstDash val="solid"/>
            <a:round/>
            <a:headEnd len="med" w="med" type="none"/>
            <a:tailEnd len="med" w="med" type="triangle"/>
          </a:ln>
        </p:spPr>
      </p:cxnSp>
      <p:sp>
        <p:nvSpPr>
          <p:cNvPr id="2850" name="Google Shape;2850;p205"/>
          <p:cNvSpPr txBox="1"/>
          <p:nvPr/>
        </p:nvSpPr>
        <p:spPr>
          <a:xfrm>
            <a:off x="3184054" y="4326313"/>
            <a:ext cx="22086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851" name="Google Shape;2851;p205"/>
          <p:cNvSpPr txBox="1"/>
          <p:nvPr/>
        </p:nvSpPr>
        <p:spPr>
          <a:xfrm>
            <a:off x="818500" y="246953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852" name="Google Shape;2852;p205"/>
          <p:cNvSpPr txBox="1"/>
          <p:nvPr/>
        </p:nvSpPr>
        <p:spPr>
          <a:xfrm>
            <a:off x="2232825" y="335979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853" name="Google Shape;2853;p205"/>
          <p:cNvSpPr txBox="1"/>
          <p:nvPr/>
        </p:nvSpPr>
        <p:spPr>
          <a:xfrm>
            <a:off x="2273633" y="1909016"/>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2854" name="Google Shape;2854;p205"/>
          <p:cNvSpPr txBox="1"/>
          <p:nvPr/>
        </p:nvSpPr>
        <p:spPr>
          <a:xfrm>
            <a:off x="3960314" y="3702547"/>
            <a:ext cx="4929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2855" name="Google Shape;2855;p205"/>
          <p:cNvCxnSpPr/>
          <p:nvPr/>
        </p:nvCxnSpPr>
        <p:spPr>
          <a:xfrm flipH="1" rot="10800000">
            <a:off x="2733520" y="2143122"/>
            <a:ext cx="2867700" cy="15714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2856" name="Google Shape;2856;p205"/>
          <p:cNvPicPr preferRelativeResize="0"/>
          <p:nvPr/>
        </p:nvPicPr>
        <p:blipFill>
          <a:blip r:embed="rId4">
            <a:alphaModFix/>
          </a:blip>
          <a:stretch>
            <a:fillRect/>
          </a:stretch>
        </p:blipFill>
        <p:spPr>
          <a:xfrm>
            <a:off x="6097319" y="2213279"/>
            <a:ext cx="2461806" cy="1199988"/>
          </a:xfrm>
          <a:prstGeom prst="rect">
            <a:avLst/>
          </a:prstGeom>
          <a:noFill/>
          <a:ln>
            <a:noFill/>
          </a:ln>
        </p:spPr>
      </p:pic>
      <p:cxnSp>
        <p:nvCxnSpPr>
          <p:cNvPr id="2857" name="Google Shape;2857;p205"/>
          <p:cNvCxnSpPr/>
          <p:nvPr/>
        </p:nvCxnSpPr>
        <p:spPr>
          <a:xfrm>
            <a:off x="4687700" y="2143125"/>
            <a:ext cx="1432500" cy="0"/>
          </a:xfrm>
          <a:prstGeom prst="straightConnector1">
            <a:avLst/>
          </a:prstGeom>
          <a:noFill/>
          <a:ln cap="flat" cmpd="sng" w="28575">
            <a:solidFill>
              <a:srgbClr val="38761D"/>
            </a:solidFill>
            <a:prstDash val="dash"/>
            <a:round/>
            <a:headEnd len="med" w="med" type="none"/>
            <a:tailEnd len="med" w="med" type="none"/>
          </a:ln>
        </p:spPr>
      </p:cxnSp>
      <p:cxnSp>
        <p:nvCxnSpPr>
          <p:cNvPr id="2858" name="Google Shape;2858;p205"/>
          <p:cNvCxnSpPr/>
          <p:nvPr/>
        </p:nvCxnSpPr>
        <p:spPr>
          <a:xfrm>
            <a:off x="2717075" y="3714525"/>
            <a:ext cx="989100" cy="0"/>
          </a:xfrm>
          <a:prstGeom prst="straightConnector1">
            <a:avLst/>
          </a:prstGeom>
          <a:noFill/>
          <a:ln cap="flat" cmpd="sng" w="28575">
            <a:solidFill>
              <a:srgbClr val="38761D"/>
            </a:solidFill>
            <a:prstDash val="dash"/>
            <a:round/>
            <a:headEnd len="med" w="med" type="none"/>
            <a:tailEnd len="med" w="med" type="none"/>
          </a:ln>
        </p:spPr>
      </p:cxn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2" name="Shape 2862"/>
        <p:cNvGrpSpPr/>
        <p:nvPr/>
      </p:nvGrpSpPr>
      <p:grpSpPr>
        <a:xfrm>
          <a:off x="0" y="0"/>
          <a:ext cx="0" cy="0"/>
          <a:chOff x="0" y="0"/>
          <a:chExt cx="0" cy="0"/>
        </a:xfrm>
      </p:grpSpPr>
      <p:sp>
        <p:nvSpPr>
          <p:cNvPr id="2863" name="Google Shape;2863;p2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64" name="Google Shape;2864;p206"/>
          <p:cNvSpPr txBox="1"/>
          <p:nvPr>
            <p:ph idx="1" type="body"/>
          </p:nvPr>
        </p:nvSpPr>
        <p:spPr>
          <a:xfrm>
            <a:off x="311700" y="1152475"/>
            <a:ext cx="8705100" cy="61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derivative can be much smaller!</a:t>
            </a:r>
            <a:endParaRPr sz="3000">
              <a:solidFill>
                <a:srgbClr val="434343"/>
              </a:solidFill>
              <a:latin typeface="Montserrat"/>
              <a:ea typeface="Montserrat"/>
              <a:cs typeface="Montserrat"/>
              <a:sym typeface="Montserrat"/>
            </a:endParaRPr>
          </a:p>
        </p:txBody>
      </p:sp>
      <p:pic>
        <p:nvPicPr>
          <p:cNvPr descr="watermark.jpg" id="2865" name="Google Shape;2865;p2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66" name="Google Shape;2866;p2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2867" name="Google Shape;2867;p206"/>
          <p:cNvPicPr preferRelativeResize="0"/>
          <p:nvPr/>
        </p:nvPicPr>
        <p:blipFill>
          <a:blip r:embed="rId4">
            <a:alphaModFix/>
          </a:blip>
          <a:stretch>
            <a:fillRect/>
          </a:stretch>
        </p:blipFill>
        <p:spPr>
          <a:xfrm>
            <a:off x="2239621" y="1790825"/>
            <a:ext cx="4119287" cy="3066724"/>
          </a:xfrm>
          <a:prstGeom prst="rect">
            <a:avLst/>
          </a:prstGeom>
          <a:noFill/>
          <a:ln>
            <a:noFill/>
          </a:ln>
        </p:spPr>
      </p:pic>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1" name="Shape 2871"/>
        <p:cNvGrpSpPr/>
        <p:nvPr/>
      </p:nvGrpSpPr>
      <p:grpSpPr>
        <a:xfrm>
          <a:off x="0" y="0"/>
          <a:ext cx="0" cy="0"/>
          <a:chOff x="0" y="0"/>
          <a:chExt cx="0" cy="0"/>
        </a:xfrm>
      </p:grpSpPr>
      <p:sp>
        <p:nvSpPr>
          <p:cNvPr id="2872" name="Google Shape;2872;p2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73" name="Google Shape;2873;p207"/>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When </a:t>
            </a:r>
            <a:r>
              <a:rPr b="1" lang="en" sz="3000">
                <a:solidFill>
                  <a:srgbClr val="434343"/>
                </a:solidFill>
                <a:latin typeface="Montserrat"/>
                <a:ea typeface="Montserrat"/>
                <a:cs typeface="Montserrat"/>
                <a:sym typeface="Montserrat"/>
              </a:rPr>
              <a:t>n</a:t>
            </a:r>
            <a:r>
              <a:rPr lang="en" sz="3000">
                <a:solidFill>
                  <a:srgbClr val="434343"/>
                </a:solidFill>
                <a:latin typeface="Montserrat"/>
                <a:ea typeface="Montserrat"/>
                <a:cs typeface="Montserrat"/>
                <a:sym typeface="Montserrat"/>
              </a:rPr>
              <a:t> hidden layers use an activation like the sigmoid function, </a:t>
            </a:r>
            <a:r>
              <a:rPr b="1" lang="en" sz="3000">
                <a:solidFill>
                  <a:srgbClr val="434343"/>
                </a:solidFill>
                <a:latin typeface="Montserrat"/>
                <a:ea typeface="Montserrat"/>
                <a:cs typeface="Montserrat"/>
                <a:sym typeface="Montserrat"/>
              </a:rPr>
              <a:t>n</a:t>
            </a:r>
            <a:r>
              <a:rPr lang="en" sz="3000">
                <a:solidFill>
                  <a:srgbClr val="434343"/>
                </a:solidFill>
                <a:latin typeface="Montserrat"/>
                <a:ea typeface="Montserrat"/>
                <a:cs typeface="Montserrat"/>
                <a:sym typeface="Montserrat"/>
              </a:rPr>
              <a:t> small derivatives are multiplied together.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gradient could decrease exponentially as we propagate down to the initial layers.</a:t>
            </a:r>
            <a:endParaRPr sz="3000">
              <a:solidFill>
                <a:srgbClr val="434343"/>
              </a:solidFill>
              <a:latin typeface="Montserrat"/>
              <a:ea typeface="Montserrat"/>
              <a:cs typeface="Montserrat"/>
              <a:sym typeface="Montserrat"/>
            </a:endParaRPr>
          </a:p>
        </p:txBody>
      </p:sp>
      <p:pic>
        <p:nvPicPr>
          <p:cNvPr descr="watermark.jpg" id="2874" name="Google Shape;2874;p2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75" name="Google Shape;2875;p2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9" name="Shape 2879"/>
        <p:cNvGrpSpPr/>
        <p:nvPr/>
      </p:nvGrpSpPr>
      <p:grpSpPr>
        <a:xfrm>
          <a:off x="0" y="0"/>
          <a:ext cx="0" cy="0"/>
          <a:chOff x="0" y="0"/>
          <a:chExt cx="0" cy="0"/>
        </a:xfrm>
      </p:grpSpPr>
      <p:sp>
        <p:nvSpPr>
          <p:cNvPr id="2880" name="Google Shape;2880;p2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81" name="Google Shape;2881;p208"/>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Using Different Activation Functions</a:t>
            </a:r>
            <a:endParaRPr sz="3000">
              <a:solidFill>
                <a:srgbClr val="434343"/>
              </a:solidFill>
              <a:latin typeface="Montserrat"/>
              <a:ea typeface="Montserrat"/>
              <a:cs typeface="Montserrat"/>
              <a:sym typeface="Montserrat"/>
            </a:endParaRPr>
          </a:p>
        </p:txBody>
      </p:sp>
      <p:pic>
        <p:nvPicPr>
          <p:cNvPr descr="watermark.jpg" id="2882" name="Google Shape;2882;p2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83" name="Google Shape;2883;p2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884" name="Google Shape;2884;p208"/>
          <p:cNvCxnSpPr/>
          <p:nvPr/>
        </p:nvCxnSpPr>
        <p:spPr>
          <a:xfrm rot="10800000">
            <a:off x="4735801" y="1858771"/>
            <a:ext cx="0" cy="2075100"/>
          </a:xfrm>
          <a:prstGeom prst="straightConnector1">
            <a:avLst/>
          </a:prstGeom>
          <a:noFill/>
          <a:ln cap="flat" cmpd="sng" w="28575">
            <a:solidFill>
              <a:srgbClr val="595959"/>
            </a:solidFill>
            <a:prstDash val="solid"/>
            <a:round/>
            <a:headEnd len="med" w="med" type="none"/>
            <a:tailEnd len="med" w="med" type="triangle"/>
          </a:ln>
        </p:spPr>
      </p:cxnSp>
      <p:cxnSp>
        <p:nvCxnSpPr>
          <p:cNvPr id="2885" name="Google Shape;2885;p208"/>
          <p:cNvCxnSpPr/>
          <p:nvPr/>
        </p:nvCxnSpPr>
        <p:spPr>
          <a:xfrm>
            <a:off x="3160094" y="3898192"/>
            <a:ext cx="3175500" cy="0"/>
          </a:xfrm>
          <a:prstGeom prst="straightConnector1">
            <a:avLst/>
          </a:prstGeom>
          <a:noFill/>
          <a:ln cap="flat" cmpd="sng" w="28575">
            <a:solidFill>
              <a:srgbClr val="595959"/>
            </a:solidFill>
            <a:prstDash val="solid"/>
            <a:round/>
            <a:headEnd len="med" w="med" type="none"/>
            <a:tailEnd len="med" w="med" type="triangle"/>
          </a:ln>
        </p:spPr>
      </p:cxnSp>
      <p:sp>
        <p:nvSpPr>
          <p:cNvPr id="2886" name="Google Shape;2886;p208"/>
          <p:cNvSpPr txBox="1"/>
          <p:nvPr/>
        </p:nvSpPr>
        <p:spPr>
          <a:xfrm>
            <a:off x="3671498" y="4391725"/>
            <a:ext cx="23904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887" name="Google Shape;2887;p208"/>
          <p:cNvSpPr txBox="1"/>
          <p:nvPr/>
        </p:nvSpPr>
        <p:spPr>
          <a:xfrm>
            <a:off x="1472425" y="2554312"/>
            <a:ext cx="16029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888" name="Google Shape;2888;p208"/>
          <p:cNvSpPr txBox="1"/>
          <p:nvPr/>
        </p:nvSpPr>
        <p:spPr>
          <a:xfrm>
            <a:off x="4511667" y="3773318"/>
            <a:ext cx="5337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889" name="Google Shape;2889;p208"/>
          <p:cNvSpPr/>
          <p:nvPr/>
        </p:nvSpPr>
        <p:spPr>
          <a:xfrm>
            <a:off x="3195773" y="2607862"/>
            <a:ext cx="3038568" cy="1290328"/>
          </a:xfrm>
          <a:custGeom>
            <a:rect b="b" l="l" r="r" t="t"/>
            <a:pathLst>
              <a:path extrusionOk="0" h="43471" w="102369">
                <a:moveTo>
                  <a:pt x="0" y="43471"/>
                </a:moveTo>
                <a:lnTo>
                  <a:pt x="52286" y="43071"/>
                </a:lnTo>
                <a:lnTo>
                  <a:pt x="102369"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3" name="Shape 2893"/>
        <p:cNvGrpSpPr/>
        <p:nvPr/>
      </p:nvGrpSpPr>
      <p:grpSpPr>
        <a:xfrm>
          <a:off x="0" y="0"/>
          <a:ext cx="0" cy="0"/>
          <a:chOff x="0" y="0"/>
          <a:chExt cx="0" cy="0"/>
        </a:xfrm>
      </p:grpSpPr>
      <p:sp>
        <p:nvSpPr>
          <p:cNvPr id="2894" name="Google Shape;2894;p2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895" name="Google Shape;2895;p209"/>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ReLu doesn’t saturate positive values.</a:t>
            </a:r>
            <a:endParaRPr sz="3000">
              <a:solidFill>
                <a:srgbClr val="434343"/>
              </a:solidFill>
              <a:latin typeface="Montserrat"/>
              <a:ea typeface="Montserrat"/>
              <a:cs typeface="Montserrat"/>
              <a:sym typeface="Montserrat"/>
            </a:endParaRPr>
          </a:p>
        </p:txBody>
      </p:sp>
      <p:pic>
        <p:nvPicPr>
          <p:cNvPr descr="watermark.jpg" id="2896" name="Google Shape;2896;p2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97" name="Google Shape;2897;p2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898" name="Google Shape;2898;p209"/>
          <p:cNvCxnSpPr/>
          <p:nvPr/>
        </p:nvCxnSpPr>
        <p:spPr>
          <a:xfrm rot="10800000">
            <a:off x="4735801" y="1858771"/>
            <a:ext cx="0" cy="2075100"/>
          </a:xfrm>
          <a:prstGeom prst="straightConnector1">
            <a:avLst/>
          </a:prstGeom>
          <a:noFill/>
          <a:ln cap="flat" cmpd="sng" w="28575">
            <a:solidFill>
              <a:srgbClr val="595959"/>
            </a:solidFill>
            <a:prstDash val="solid"/>
            <a:round/>
            <a:headEnd len="med" w="med" type="none"/>
            <a:tailEnd len="med" w="med" type="triangle"/>
          </a:ln>
        </p:spPr>
      </p:cxnSp>
      <p:cxnSp>
        <p:nvCxnSpPr>
          <p:cNvPr id="2899" name="Google Shape;2899;p209"/>
          <p:cNvCxnSpPr/>
          <p:nvPr/>
        </p:nvCxnSpPr>
        <p:spPr>
          <a:xfrm>
            <a:off x="3160094" y="3898192"/>
            <a:ext cx="3175500" cy="0"/>
          </a:xfrm>
          <a:prstGeom prst="straightConnector1">
            <a:avLst/>
          </a:prstGeom>
          <a:noFill/>
          <a:ln cap="flat" cmpd="sng" w="28575">
            <a:solidFill>
              <a:srgbClr val="595959"/>
            </a:solidFill>
            <a:prstDash val="solid"/>
            <a:round/>
            <a:headEnd len="med" w="med" type="none"/>
            <a:tailEnd len="med" w="med" type="triangle"/>
          </a:ln>
        </p:spPr>
      </p:cxnSp>
      <p:sp>
        <p:nvSpPr>
          <p:cNvPr id="2900" name="Google Shape;2900;p209"/>
          <p:cNvSpPr txBox="1"/>
          <p:nvPr/>
        </p:nvSpPr>
        <p:spPr>
          <a:xfrm>
            <a:off x="3671498" y="4391725"/>
            <a:ext cx="23904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901" name="Google Shape;2901;p209"/>
          <p:cNvSpPr txBox="1"/>
          <p:nvPr/>
        </p:nvSpPr>
        <p:spPr>
          <a:xfrm>
            <a:off x="1472425" y="2554312"/>
            <a:ext cx="16029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902" name="Google Shape;2902;p209"/>
          <p:cNvSpPr txBox="1"/>
          <p:nvPr/>
        </p:nvSpPr>
        <p:spPr>
          <a:xfrm>
            <a:off x="4511667" y="3773318"/>
            <a:ext cx="5337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903" name="Google Shape;2903;p209"/>
          <p:cNvSpPr/>
          <p:nvPr/>
        </p:nvSpPr>
        <p:spPr>
          <a:xfrm>
            <a:off x="3190773" y="2607862"/>
            <a:ext cx="3038568" cy="1290328"/>
          </a:xfrm>
          <a:custGeom>
            <a:rect b="b" l="l" r="r" t="t"/>
            <a:pathLst>
              <a:path extrusionOk="0" h="43471" w="102369">
                <a:moveTo>
                  <a:pt x="0" y="43471"/>
                </a:moveTo>
                <a:lnTo>
                  <a:pt x="52286" y="43071"/>
                </a:lnTo>
                <a:lnTo>
                  <a:pt x="102369"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7" name="Shape 2907"/>
        <p:cNvGrpSpPr/>
        <p:nvPr/>
      </p:nvGrpSpPr>
      <p:grpSpPr>
        <a:xfrm>
          <a:off x="0" y="0"/>
          <a:ext cx="0" cy="0"/>
          <a:chOff x="0" y="0"/>
          <a:chExt cx="0" cy="0"/>
        </a:xfrm>
      </p:grpSpPr>
      <p:sp>
        <p:nvSpPr>
          <p:cNvPr id="2908" name="Google Shape;2908;p2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09" name="Google Shape;2909;p210"/>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“Leaky” ReLU</a:t>
            </a:r>
            <a:endParaRPr sz="3000">
              <a:solidFill>
                <a:srgbClr val="434343"/>
              </a:solidFill>
              <a:latin typeface="Montserrat"/>
              <a:ea typeface="Montserrat"/>
              <a:cs typeface="Montserrat"/>
              <a:sym typeface="Montserrat"/>
            </a:endParaRPr>
          </a:p>
        </p:txBody>
      </p:sp>
      <p:pic>
        <p:nvPicPr>
          <p:cNvPr descr="watermark.jpg" id="2910" name="Google Shape;2910;p2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11" name="Google Shape;2911;p2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912" name="Google Shape;2912;p210"/>
          <p:cNvCxnSpPr/>
          <p:nvPr/>
        </p:nvCxnSpPr>
        <p:spPr>
          <a:xfrm rot="10800000">
            <a:off x="4735801" y="1858771"/>
            <a:ext cx="0" cy="2075100"/>
          </a:xfrm>
          <a:prstGeom prst="straightConnector1">
            <a:avLst/>
          </a:prstGeom>
          <a:noFill/>
          <a:ln cap="flat" cmpd="sng" w="28575">
            <a:solidFill>
              <a:srgbClr val="595959"/>
            </a:solidFill>
            <a:prstDash val="solid"/>
            <a:round/>
            <a:headEnd len="med" w="med" type="none"/>
            <a:tailEnd len="med" w="med" type="triangle"/>
          </a:ln>
        </p:spPr>
      </p:cxnSp>
      <p:cxnSp>
        <p:nvCxnSpPr>
          <p:cNvPr id="2913" name="Google Shape;2913;p210"/>
          <p:cNvCxnSpPr/>
          <p:nvPr/>
        </p:nvCxnSpPr>
        <p:spPr>
          <a:xfrm>
            <a:off x="3160094" y="3898192"/>
            <a:ext cx="3175500" cy="0"/>
          </a:xfrm>
          <a:prstGeom prst="straightConnector1">
            <a:avLst/>
          </a:prstGeom>
          <a:noFill/>
          <a:ln cap="flat" cmpd="sng" w="28575">
            <a:solidFill>
              <a:srgbClr val="595959"/>
            </a:solidFill>
            <a:prstDash val="solid"/>
            <a:round/>
            <a:headEnd len="med" w="med" type="none"/>
            <a:tailEnd len="med" w="med" type="triangle"/>
          </a:ln>
        </p:spPr>
      </p:cxnSp>
      <p:sp>
        <p:nvSpPr>
          <p:cNvPr id="2914" name="Google Shape;2914;p210"/>
          <p:cNvSpPr txBox="1"/>
          <p:nvPr/>
        </p:nvSpPr>
        <p:spPr>
          <a:xfrm>
            <a:off x="3671498" y="4391725"/>
            <a:ext cx="23904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915" name="Google Shape;2915;p210"/>
          <p:cNvSpPr txBox="1"/>
          <p:nvPr/>
        </p:nvSpPr>
        <p:spPr>
          <a:xfrm>
            <a:off x="1472425" y="2554312"/>
            <a:ext cx="16029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916" name="Google Shape;2916;p210"/>
          <p:cNvSpPr txBox="1"/>
          <p:nvPr/>
        </p:nvSpPr>
        <p:spPr>
          <a:xfrm>
            <a:off x="4511667" y="3773318"/>
            <a:ext cx="533700" cy="49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917" name="Google Shape;2917;p210"/>
          <p:cNvSpPr/>
          <p:nvPr/>
        </p:nvSpPr>
        <p:spPr>
          <a:xfrm>
            <a:off x="3110150" y="2630500"/>
            <a:ext cx="3124100" cy="1488700"/>
          </a:xfrm>
          <a:custGeom>
            <a:rect b="b" l="l" r="r" t="t"/>
            <a:pathLst>
              <a:path extrusionOk="0" h="59548" w="124964">
                <a:moveTo>
                  <a:pt x="0" y="59548"/>
                </a:moveTo>
                <a:lnTo>
                  <a:pt x="64804" y="50707"/>
                </a:lnTo>
                <a:lnTo>
                  <a:pt x="124964"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1" name="Shape 2921"/>
        <p:cNvGrpSpPr/>
        <p:nvPr/>
      </p:nvGrpSpPr>
      <p:grpSpPr>
        <a:xfrm>
          <a:off x="0" y="0"/>
          <a:ext cx="0" cy="0"/>
          <a:chOff x="0" y="0"/>
          <a:chExt cx="0" cy="0"/>
        </a:xfrm>
      </p:grpSpPr>
      <p:sp>
        <p:nvSpPr>
          <p:cNvPr id="2922" name="Google Shape;2922;p2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pic>
        <p:nvPicPr>
          <p:cNvPr descr="watermark.jpg" id="2923" name="Google Shape;2923;p2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24" name="Google Shape;2924;p2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2925" name="Google Shape;2925;p211"/>
          <p:cNvCxnSpPr/>
          <p:nvPr/>
        </p:nvCxnSpPr>
        <p:spPr>
          <a:xfrm rot="10800000">
            <a:off x="4156875" y="1800325"/>
            <a:ext cx="0" cy="2033400"/>
          </a:xfrm>
          <a:prstGeom prst="straightConnector1">
            <a:avLst/>
          </a:prstGeom>
          <a:noFill/>
          <a:ln cap="flat" cmpd="sng" w="28575">
            <a:solidFill>
              <a:srgbClr val="999999"/>
            </a:solidFill>
            <a:prstDash val="dot"/>
            <a:round/>
            <a:headEnd len="med" w="med" type="none"/>
            <a:tailEnd len="med" w="med" type="none"/>
          </a:ln>
        </p:spPr>
      </p:cxnSp>
      <p:sp>
        <p:nvSpPr>
          <p:cNvPr id="2926" name="Google Shape;2926;p211"/>
          <p:cNvSpPr txBox="1"/>
          <p:nvPr>
            <p:ph idx="1" type="body"/>
          </p:nvPr>
        </p:nvSpPr>
        <p:spPr>
          <a:xfrm>
            <a:off x="311700" y="1152475"/>
            <a:ext cx="8705100" cy="5151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Exponential Linear Unit (ELU)</a:t>
            </a:r>
            <a:endParaRPr sz="3000">
              <a:solidFill>
                <a:srgbClr val="434343"/>
              </a:solidFill>
              <a:latin typeface="Montserrat"/>
              <a:ea typeface="Montserrat"/>
              <a:cs typeface="Montserrat"/>
              <a:sym typeface="Montserrat"/>
            </a:endParaRPr>
          </a:p>
        </p:txBody>
      </p:sp>
      <p:cxnSp>
        <p:nvCxnSpPr>
          <p:cNvPr id="2927" name="Google Shape;2927;p211"/>
          <p:cNvCxnSpPr/>
          <p:nvPr/>
        </p:nvCxnSpPr>
        <p:spPr>
          <a:xfrm rot="10800000">
            <a:off x="2717065" y="1735403"/>
            <a:ext cx="0" cy="2093100"/>
          </a:xfrm>
          <a:prstGeom prst="straightConnector1">
            <a:avLst/>
          </a:prstGeom>
          <a:noFill/>
          <a:ln cap="flat" cmpd="sng" w="28575">
            <a:solidFill>
              <a:srgbClr val="595959"/>
            </a:solidFill>
            <a:prstDash val="solid"/>
            <a:round/>
            <a:headEnd len="med" w="med" type="none"/>
            <a:tailEnd len="med" w="med" type="triangle"/>
          </a:ln>
        </p:spPr>
      </p:cxnSp>
      <p:cxnSp>
        <p:nvCxnSpPr>
          <p:cNvPr id="2928" name="Google Shape;2928;p211"/>
          <p:cNvCxnSpPr/>
          <p:nvPr/>
        </p:nvCxnSpPr>
        <p:spPr>
          <a:xfrm>
            <a:off x="2711552" y="3828503"/>
            <a:ext cx="2934000" cy="0"/>
          </a:xfrm>
          <a:prstGeom prst="straightConnector1">
            <a:avLst/>
          </a:prstGeom>
          <a:noFill/>
          <a:ln cap="flat" cmpd="sng" w="28575">
            <a:solidFill>
              <a:srgbClr val="595959"/>
            </a:solidFill>
            <a:prstDash val="solid"/>
            <a:round/>
            <a:headEnd len="med" w="med" type="none"/>
            <a:tailEnd len="med" w="med" type="triangle"/>
          </a:ln>
        </p:spPr>
      </p:cxnSp>
      <p:sp>
        <p:nvSpPr>
          <p:cNvPr id="2929" name="Google Shape;2929;p211"/>
          <p:cNvSpPr txBox="1"/>
          <p:nvPr/>
        </p:nvSpPr>
        <p:spPr>
          <a:xfrm>
            <a:off x="3184054" y="4326313"/>
            <a:ext cx="22086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2930" name="Google Shape;2930;p211"/>
          <p:cNvSpPr txBox="1"/>
          <p:nvPr/>
        </p:nvSpPr>
        <p:spPr>
          <a:xfrm>
            <a:off x="818500" y="2469535"/>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2931" name="Google Shape;2931;p211"/>
          <p:cNvSpPr txBox="1"/>
          <p:nvPr/>
        </p:nvSpPr>
        <p:spPr>
          <a:xfrm>
            <a:off x="2239625" y="2585483"/>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2932" name="Google Shape;2932;p211"/>
          <p:cNvSpPr txBox="1"/>
          <p:nvPr/>
        </p:nvSpPr>
        <p:spPr>
          <a:xfrm>
            <a:off x="2273633" y="1909016"/>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2933" name="Google Shape;2933;p211"/>
          <p:cNvSpPr txBox="1"/>
          <p:nvPr/>
        </p:nvSpPr>
        <p:spPr>
          <a:xfrm>
            <a:off x="3960314" y="3702547"/>
            <a:ext cx="4929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2934" name="Google Shape;2934;p211"/>
          <p:cNvCxnSpPr/>
          <p:nvPr/>
        </p:nvCxnSpPr>
        <p:spPr>
          <a:xfrm rot="10800000">
            <a:off x="2712075" y="2892175"/>
            <a:ext cx="2889600" cy="0"/>
          </a:xfrm>
          <a:prstGeom prst="straightConnector1">
            <a:avLst/>
          </a:prstGeom>
          <a:noFill/>
          <a:ln cap="flat" cmpd="sng" w="28575">
            <a:solidFill>
              <a:srgbClr val="999999"/>
            </a:solidFill>
            <a:prstDash val="dot"/>
            <a:round/>
            <a:headEnd len="med" w="med" type="none"/>
            <a:tailEnd len="med" w="med" type="none"/>
          </a:ln>
        </p:spPr>
      </p:cxnSp>
      <p:sp>
        <p:nvSpPr>
          <p:cNvPr id="2935" name="Google Shape;2935;p211"/>
          <p:cNvSpPr txBox="1"/>
          <p:nvPr/>
        </p:nvSpPr>
        <p:spPr>
          <a:xfrm>
            <a:off x="2184525" y="3359808"/>
            <a:ext cx="1480800" cy="49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2936" name="Google Shape;2936;p211"/>
          <p:cNvSpPr/>
          <p:nvPr/>
        </p:nvSpPr>
        <p:spPr>
          <a:xfrm>
            <a:off x="2719500" y="2907200"/>
            <a:ext cx="1442375" cy="731200"/>
          </a:xfrm>
          <a:custGeom>
            <a:rect b="b" l="l" r="r" t="t"/>
            <a:pathLst>
              <a:path extrusionOk="0" h="29248" w="57695">
                <a:moveTo>
                  <a:pt x="0" y="29248"/>
                </a:moveTo>
                <a:cubicBezTo>
                  <a:pt x="5709" y="28480"/>
                  <a:pt x="24640" y="29515"/>
                  <a:pt x="34256" y="24640"/>
                </a:cubicBezTo>
                <a:cubicBezTo>
                  <a:pt x="43872" y="19765"/>
                  <a:pt x="53789" y="4107"/>
                  <a:pt x="57695" y="0"/>
                </a:cubicBezTo>
              </a:path>
            </a:pathLst>
          </a:custGeom>
          <a:noFill/>
          <a:ln cap="flat" cmpd="sng" w="38100">
            <a:solidFill>
              <a:srgbClr val="980000"/>
            </a:solidFill>
            <a:prstDash val="solid"/>
            <a:round/>
            <a:headEnd len="med" w="med" type="none"/>
            <a:tailEnd len="med" w="med" type="none"/>
          </a:ln>
        </p:spPr>
      </p:sp>
      <p:cxnSp>
        <p:nvCxnSpPr>
          <p:cNvPr id="2937" name="Google Shape;2937;p211"/>
          <p:cNvCxnSpPr/>
          <p:nvPr/>
        </p:nvCxnSpPr>
        <p:spPr>
          <a:xfrm flipH="1" rot="10800000">
            <a:off x="4156875" y="1865600"/>
            <a:ext cx="831300" cy="1041600"/>
          </a:xfrm>
          <a:prstGeom prst="straightConnector1">
            <a:avLst/>
          </a:prstGeom>
          <a:noFill/>
          <a:ln cap="flat" cmpd="sng" w="38100">
            <a:solidFill>
              <a:srgbClr val="980000"/>
            </a:solidFill>
            <a:prstDash val="solid"/>
            <a:round/>
            <a:headEnd len="med" w="med" type="none"/>
            <a:tailEnd len="med" w="med" type="triangl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this section of the course we will focus on learning about Neural Networks and how they can be used for Time Series Forecasting.</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what topics this section will cover!</a:t>
            </a:r>
            <a:endParaRPr sz="3000">
              <a:solidFill>
                <a:srgbClr val="434343"/>
              </a:solidFill>
              <a:latin typeface="Montserrat"/>
              <a:ea typeface="Montserrat"/>
              <a:cs typeface="Montserrat"/>
              <a:sym typeface="Montserrat"/>
            </a:endParaRPr>
          </a:p>
        </p:txBody>
      </p:sp>
      <p:pic>
        <p:nvPicPr>
          <p:cNvPr descr="watermark.jpg" id="64" name="Google Shape;64;p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 name="Google Shape;65;p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27" name="Google Shape;227;p32"/>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work through a simple example</a:t>
            </a:r>
            <a:endParaRPr sz="2900">
              <a:solidFill>
                <a:srgbClr val="434343"/>
              </a:solidFill>
              <a:latin typeface="Montserrat"/>
              <a:ea typeface="Montserrat"/>
              <a:cs typeface="Montserrat"/>
              <a:sym typeface="Montserrat"/>
            </a:endParaRPr>
          </a:p>
        </p:txBody>
      </p:sp>
      <p:pic>
        <p:nvPicPr>
          <p:cNvPr descr="watermark.jpg" id="228" name="Google Shape;228;p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29" name="Google Shape;229;p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30" name="Google Shape;230;p32"/>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31" name="Google Shape;231;p32"/>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32" name="Google Shape;232;p32"/>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3" name="Google Shape;233;p32"/>
          <p:cNvCxnSpPr>
            <a:endCxn id="232"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34" name="Google Shape;234;p32"/>
          <p:cNvCxnSpPr>
            <a:endCxn id="232"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35" name="Google Shape;235;p32"/>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236" name="Google Shape;236;p32"/>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237" name="Google Shape;237;p32"/>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1" name="Shape 2941"/>
        <p:cNvGrpSpPr/>
        <p:nvPr/>
      </p:nvGrpSpPr>
      <p:grpSpPr>
        <a:xfrm>
          <a:off x="0" y="0"/>
          <a:ext cx="0" cy="0"/>
          <a:chOff x="0" y="0"/>
          <a:chExt cx="0" cy="0"/>
        </a:xfrm>
      </p:grpSpPr>
      <p:sp>
        <p:nvSpPr>
          <p:cNvPr id="2942" name="Google Shape;2942;p21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43" name="Google Shape;2943;p212"/>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Another solution is to perform batch normalization, where your model will normalize each batch using the batch mean and standard deviation.</a:t>
            </a:r>
            <a:endParaRPr sz="3000">
              <a:solidFill>
                <a:srgbClr val="434343"/>
              </a:solidFill>
              <a:latin typeface="Montserrat"/>
              <a:ea typeface="Montserrat"/>
              <a:cs typeface="Montserrat"/>
              <a:sym typeface="Montserrat"/>
            </a:endParaRPr>
          </a:p>
        </p:txBody>
      </p:sp>
      <p:pic>
        <p:nvPicPr>
          <p:cNvPr descr="watermark.jpg" id="2944" name="Google Shape;2944;p21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45" name="Google Shape;2945;p21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9" name="Shape 2949"/>
        <p:cNvGrpSpPr/>
        <p:nvPr/>
      </p:nvGrpSpPr>
      <p:grpSpPr>
        <a:xfrm>
          <a:off x="0" y="0"/>
          <a:ext cx="0" cy="0"/>
          <a:chOff x="0" y="0"/>
          <a:chExt cx="0" cy="0"/>
        </a:xfrm>
      </p:grpSpPr>
      <p:sp>
        <p:nvSpPr>
          <p:cNvPr id="2950" name="Google Shape;2950;p21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51" name="Google Shape;2951;p213"/>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Choosing different initialization of weights can also help alleviate these issues (Xavier Initialization).</a:t>
            </a:r>
            <a:endParaRPr sz="3000">
              <a:solidFill>
                <a:srgbClr val="434343"/>
              </a:solidFill>
              <a:latin typeface="Montserrat"/>
              <a:ea typeface="Montserrat"/>
              <a:cs typeface="Montserrat"/>
              <a:sym typeface="Montserrat"/>
            </a:endParaRPr>
          </a:p>
        </p:txBody>
      </p:sp>
      <p:pic>
        <p:nvPicPr>
          <p:cNvPr descr="watermark.jpg" id="2952" name="Google Shape;2952;p21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53" name="Google Shape;2953;p21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7" name="Shape 2957"/>
        <p:cNvGrpSpPr/>
        <p:nvPr/>
      </p:nvGrpSpPr>
      <p:grpSpPr>
        <a:xfrm>
          <a:off x="0" y="0"/>
          <a:ext cx="0" cy="0"/>
          <a:chOff x="0" y="0"/>
          <a:chExt cx="0" cy="0"/>
        </a:xfrm>
      </p:grpSpPr>
      <p:sp>
        <p:nvSpPr>
          <p:cNvPr id="2958" name="Google Shape;2958;p21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59" name="Google Shape;2959;p214"/>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Apart from batch normalization, researchers have also used “gradient clipping”, where gradients are cut off before reaching a predetermined limit (e.g. cut off gradients to be between -1 and 1)</a:t>
            </a:r>
            <a:endParaRPr sz="3000">
              <a:solidFill>
                <a:srgbClr val="434343"/>
              </a:solidFill>
              <a:latin typeface="Montserrat"/>
              <a:ea typeface="Montserrat"/>
              <a:cs typeface="Montserrat"/>
              <a:sym typeface="Montserrat"/>
            </a:endParaRPr>
          </a:p>
        </p:txBody>
      </p:sp>
      <p:pic>
        <p:nvPicPr>
          <p:cNvPr descr="watermark.jpg" id="2960" name="Google Shape;2960;p21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61" name="Google Shape;2961;p21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5" name="Shape 2965"/>
        <p:cNvGrpSpPr/>
        <p:nvPr/>
      </p:nvGrpSpPr>
      <p:grpSpPr>
        <a:xfrm>
          <a:off x="0" y="0"/>
          <a:ext cx="0" cy="0"/>
          <a:chOff x="0" y="0"/>
          <a:chExt cx="0" cy="0"/>
        </a:xfrm>
      </p:grpSpPr>
      <p:sp>
        <p:nvSpPr>
          <p:cNvPr id="2966" name="Google Shape;2966;p2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67" name="Google Shape;2967;p215"/>
          <p:cNvSpPr txBox="1"/>
          <p:nvPr>
            <p:ph idx="1" type="body"/>
          </p:nvPr>
        </p:nvSpPr>
        <p:spPr>
          <a:xfrm>
            <a:off x="311700" y="1152475"/>
            <a:ext cx="87051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 for Time Series present their own gradient challenges, let’s explore special LSTM (Long Short Term Memory) neuron units that help fix these issues!</a:t>
            </a:r>
            <a:endParaRPr sz="3000">
              <a:solidFill>
                <a:srgbClr val="434343"/>
              </a:solidFill>
              <a:latin typeface="Montserrat"/>
              <a:ea typeface="Montserrat"/>
              <a:cs typeface="Montserrat"/>
              <a:sym typeface="Montserrat"/>
            </a:endParaRPr>
          </a:p>
        </p:txBody>
      </p:sp>
      <p:pic>
        <p:nvPicPr>
          <p:cNvPr descr="watermark.jpg" id="2968" name="Google Shape;2968;p2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69" name="Google Shape;2969;p2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3" name="Shape 2973"/>
        <p:cNvGrpSpPr/>
        <p:nvPr/>
      </p:nvGrpSpPr>
      <p:grpSpPr>
        <a:xfrm>
          <a:off x="0" y="0"/>
          <a:ext cx="0" cy="0"/>
          <a:chOff x="0" y="0"/>
          <a:chExt cx="0" cy="0"/>
        </a:xfrm>
      </p:grpSpPr>
      <p:sp>
        <p:nvSpPr>
          <p:cNvPr id="2974" name="Google Shape;2974;p2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LSTM and GRU Units</a:t>
            </a:r>
            <a:endParaRPr b="1">
              <a:latin typeface="Montserrat"/>
              <a:ea typeface="Montserrat"/>
              <a:cs typeface="Montserrat"/>
              <a:sym typeface="Montserrat"/>
            </a:endParaRPr>
          </a:p>
        </p:txBody>
      </p:sp>
      <p:pic>
        <p:nvPicPr>
          <p:cNvPr descr="watermark.jpg" id="2975" name="Google Shape;2975;p2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76" name="Google Shape;2976;p2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0" name="Shape 2980"/>
        <p:cNvGrpSpPr/>
        <p:nvPr/>
      </p:nvGrpSpPr>
      <p:grpSpPr>
        <a:xfrm>
          <a:off x="0" y="0"/>
          <a:ext cx="0" cy="0"/>
          <a:chOff x="0" y="0"/>
          <a:chExt cx="0" cy="0"/>
        </a:xfrm>
      </p:grpSpPr>
      <p:pic>
        <p:nvPicPr>
          <p:cNvPr descr="watermark.jpg" id="2981" name="Google Shape;2981;p2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82" name="Google Shape;2982;p21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83" name="Google Shape;2983;p217"/>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Many of the solutions previously presented for vanishing gradients can also apply to RNN: different activation functions, batch normalizations, etc…</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However because of the length of time series input, these could slow down training</a:t>
            </a:r>
            <a:endParaRPr sz="3000">
              <a:solidFill>
                <a:srgbClr val="434343"/>
              </a:solidFill>
              <a:latin typeface="Montserrat"/>
              <a:ea typeface="Montserrat"/>
              <a:cs typeface="Montserrat"/>
              <a:sym typeface="Montserrat"/>
            </a:endParaRPr>
          </a:p>
        </p:txBody>
      </p:sp>
      <p:pic>
        <p:nvPicPr>
          <p:cNvPr descr="watermark.jpg" id="2984" name="Google Shape;2984;p2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8" name="Shape 2988"/>
        <p:cNvGrpSpPr/>
        <p:nvPr/>
      </p:nvGrpSpPr>
      <p:grpSpPr>
        <a:xfrm>
          <a:off x="0" y="0"/>
          <a:ext cx="0" cy="0"/>
          <a:chOff x="0" y="0"/>
          <a:chExt cx="0" cy="0"/>
        </a:xfrm>
      </p:grpSpPr>
      <p:sp>
        <p:nvSpPr>
          <p:cNvPr id="2989" name="Google Shape;2989;p21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90" name="Google Shape;2990;p218"/>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possible solution would be to just shorten the time steps used for prediction, but this makes the model worse at predicting longer trends.</a:t>
            </a:r>
            <a:endParaRPr sz="3000">
              <a:solidFill>
                <a:srgbClr val="434343"/>
              </a:solidFill>
              <a:latin typeface="Montserrat"/>
              <a:ea typeface="Montserrat"/>
              <a:cs typeface="Montserrat"/>
              <a:sym typeface="Montserrat"/>
            </a:endParaRPr>
          </a:p>
        </p:txBody>
      </p:sp>
      <p:pic>
        <p:nvPicPr>
          <p:cNvPr descr="watermark.jpg" id="2991" name="Google Shape;2991;p2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92" name="Google Shape;2992;p2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6" name="Shape 2996"/>
        <p:cNvGrpSpPr/>
        <p:nvPr/>
      </p:nvGrpSpPr>
      <p:grpSpPr>
        <a:xfrm>
          <a:off x="0" y="0"/>
          <a:ext cx="0" cy="0"/>
          <a:chOff x="0" y="0"/>
          <a:chExt cx="0" cy="0"/>
        </a:xfrm>
      </p:grpSpPr>
      <p:sp>
        <p:nvSpPr>
          <p:cNvPr id="2997" name="Google Shape;2997;p2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2998" name="Google Shape;2998;p219"/>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Another issue RNN face is that after awhile the network will begin to “forget” the first inputs, as information is lost at each step going through the RNN.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need some sort of “long-term memory” for our networks.</a:t>
            </a:r>
            <a:endParaRPr sz="3000">
              <a:solidFill>
                <a:srgbClr val="434343"/>
              </a:solidFill>
              <a:latin typeface="Montserrat"/>
              <a:ea typeface="Montserrat"/>
              <a:cs typeface="Montserrat"/>
              <a:sym typeface="Montserrat"/>
            </a:endParaRPr>
          </a:p>
        </p:txBody>
      </p:sp>
      <p:pic>
        <p:nvPicPr>
          <p:cNvPr descr="watermark.jpg" id="2999" name="Google Shape;2999;p2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00" name="Google Shape;3000;p2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4" name="Shape 3004"/>
        <p:cNvGrpSpPr/>
        <p:nvPr/>
      </p:nvGrpSpPr>
      <p:grpSpPr>
        <a:xfrm>
          <a:off x="0" y="0"/>
          <a:ext cx="0" cy="0"/>
          <a:chOff x="0" y="0"/>
          <a:chExt cx="0" cy="0"/>
        </a:xfrm>
      </p:grpSpPr>
      <p:sp>
        <p:nvSpPr>
          <p:cNvPr id="3005" name="Google Shape;3005;p2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06" name="Google Shape;3006;p220"/>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LSTM (Long Short-Term Memory) cell was created to help address these RNN issues.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go through how an LSTM cell works!</a:t>
            </a:r>
            <a:endParaRPr sz="3000">
              <a:solidFill>
                <a:srgbClr val="434343"/>
              </a:solidFill>
              <a:latin typeface="Montserrat"/>
              <a:ea typeface="Montserrat"/>
              <a:cs typeface="Montserrat"/>
              <a:sym typeface="Montserrat"/>
            </a:endParaRPr>
          </a:p>
        </p:txBody>
      </p:sp>
      <p:pic>
        <p:nvPicPr>
          <p:cNvPr descr="watermark.jpg" id="3007" name="Google Shape;3007;p2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08" name="Google Shape;3008;p2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2" name="Shape 3012"/>
        <p:cNvGrpSpPr/>
        <p:nvPr/>
      </p:nvGrpSpPr>
      <p:grpSpPr>
        <a:xfrm>
          <a:off x="0" y="0"/>
          <a:ext cx="0" cy="0"/>
          <a:chOff x="0" y="0"/>
          <a:chExt cx="0" cy="0"/>
        </a:xfrm>
      </p:grpSpPr>
      <p:sp>
        <p:nvSpPr>
          <p:cNvPr id="3013" name="Google Shape;3013;p2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14" name="Google Shape;3014;p221"/>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typical RNN</a:t>
            </a:r>
            <a:endParaRPr sz="3000">
              <a:solidFill>
                <a:srgbClr val="434343"/>
              </a:solidFill>
              <a:latin typeface="Montserrat"/>
              <a:ea typeface="Montserrat"/>
              <a:cs typeface="Montserrat"/>
              <a:sym typeface="Montserrat"/>
            </a:endParaRPr>
          </a:p>
        </p:txBody>
      </p:sp>
      <p:pic>
        <p:nvPicPr>
          <p:cNvPr descr="watermark.jpg" id="3015" name="Google Shape;3015;p2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16" name="Google Shape;3016;p2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3017" name="Google Shape;3017;p221"/>
          <p:cNvCxnSpPr/>
          <p:nvPr/>
        </p:nvCxnSpPr>
        <p:spPr>
          <a:xfrm rot="10800000">
            <a:off x="2324800" y="2158950"/>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3018" name="Google Shape;3018;p221"/>
          <p:cNvCxnSpPr/>
          <p:nvPr/>
        </p:nvCxnSpPr>
        <p:spPr>
          <a:xfrm rot="10800000">
            <a:off x="1545525" y="3498375"/>
            <a:ext cx="0" cy="681300"/>
          </a:xfrm>
          <a:prstGeom prst="straightConnector1">
            <a:avLst/>
          </a:prstGeom>
          <a:noFill/>
          <a:ln cap="flat" cmpd="sng" w="28575">
            <a:solidFill>
              <a:schemeClr val="dk2"/>
            </a:solidFill>
            <a:prstDash val="solid"/>
            <a:round/>
            <a:headEnd len="med" w="med" type="none"/>
            <a:tailEnd len="med" w="med" type="triangle"/>
          </a:ln>
        </p:spPr>
      </p:cxnSp>
      <p:sp>
        <p:nvSpPr>
          <p:cNvPr id="3019" name="Google Shape;3019;p221"/>
          <p:cNvSpPr txBox="1"/>
          <p:nvPr/>
        </p:nvSpPr>
        <p:spPr>
          <a:xfrm>
            <a:off x="1082325" y="4179775"/>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at t-1</a:t>
            </a:r>
            <a:endParaRPr b="1">
              <a:latin typeface="Montserrat"/>
              <a:ea typeface="Montserrat"/>
              <a:cs typeface="Montserrat"/>
              <a:sym typeface="Montserrat"/>
            </a:endParaRPr>
          </a:p>
        </p:txBody>
      </p:sp>
      <p:sp>
        <p:nvSpPr>
          <p:cNvPr id="3020" name="Google Shape;3020;p221"/>
          <p:cNvSpPr txBox="1"/>
          <p:nvPr/>
        </p:nvSpPr>
        <p:spPr>
          <a:xfrm>
            <a:off x="1882150" y="1682100"/>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cxnSp>
        <p:nvCxnSpPr>
          <p:cNvPr id="3021" name="Google Shape;3021;p221"/>
          <p:cNvCxnSpPr/>
          <p:nvPr/>
        </p:nvCxnSpPr>
        <p:spPr>
          <a:xfrm rot="10800000">
            <a:off x="4242700" y="21888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3022" name="Google Shape;3022;p221"/>
          <p:cNvCxnSpPr/>
          <p:nvPr/>
        </p:nvCxnSpPr>
        <p:spPr>
          <a:xfrm rot="10800000">
            <a:off x="3410075" y="35508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3023" name="Google Shape;3023;p221"/>
          <p:cNvSpPr txBox="1"/>
          <p:nvPr/>
        </p:nvSpPr>
        <p:spPr>
          <a:xfrm>
            <a:off x="2946875" y="42322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cxnSp>
        <p:nvCxnSpPr>
          <p:cNvPr id="3024" name="Google Shape;3024;p221"/>
          <p:cNvCxnSpPr/>
          <p:nvPr/>
        </p:nvCxnSpPr>
        <p:spPr>
          <a:xfrm rot="10800000">
            <a:off x="6270750" y="21888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3025" name="Google Shape;3025;p221"/>
          <p:cNvCxnSpPr/>
          <p:nvPr/>
        </p:nvCxnSpPr>
        <p:spPr>
          <a:xfrm rot="10800000">
            <a:off x="5358750" y="35508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3026" name="Google Shape;3026;p221"/>
          <p:cNvSpPr txBox="1"/>
          <p:nvPr/>
        </p:nvSpPr>
        <p:spPr>
          <a:xfrm>
            <a:off x="4895550" y="42322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t+1</a:t>
            </a:r>
            <a:endParaRPr b="1">
              <a:latin typeface="Montserrat"/>
              <a:ea typeface="Montserrat"/>
              <a:cs typeface="Montserrat"/>
              <a:sym typeface="Montserrat"/>
            </a:endParaRPr>
          </a:p>
        </p:txBody>
      </p:sp>
      <p:sp>
        <p:nvSpPr>
          <p:cNvPr id="3027" name="Google Shape;3027;p221"/>
          <p:cNvSpPr txBox="1"/>
          <p:nvPr/>
        </p:nvSpPr>
        <p:spPr>
          <a:xfrm>
            <a:off x="3798850" y="17120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sp>
        <p:nvSpPr>
          <p:cNvPr id="3028" name="Google Shape;3028;p221"/>
          <p:cNvSpPr txBox="1"/>
          <p:nvPr/>
        </p:nvSpPr>
        <p:spPr>
          <a:xfrm>
            <a:off x="5809950" y="17120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t+1</a:t>
            </a:r>
            <a:endParaRPr b="1">
              <a:latin typeface="Montserrat"/>
              <a:ea typeface="Montserrat"/>
              <a:cs typeface="Montserrat"/>
              <a:sym typeface="Montserrat"/>
            </a:endParaRPr>
          </a:p>
        </p:txBody>
      </p:sp>
      <p:cxnSp>
        <p:nvCxnSpPr>
          <p:cNvPr id="3029" name="Google Shape;3029;p221"/>
          <p:cNvCxnSpPr/>
          <p:nvPr/>
        </p:nvCxnSpPr>
        <p:spPr>
          <a:xfrm>
            <a:off x="2564250" y="2772575"/>
            <a:ext cx="762000" cy="6126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3030" name="Google Shape;3030;p221"/>
          <p:cNvCxnSpPr/>
          <p:nvPr/>
        </p:nvCxnSpPr>
        <p:spPr>
          <a:xfrm>
            <a:off x="4468043" y="2815244"/>
            <a:ext cx="845700" cy="650400"/>
          </a:xfrm>
          <a:prstGeom prst="curvedConnector3">
            <a:avLst>
              <a:gd fmla="val 50000" name="adj1"/>
            </a:avLst>
          </a:prstGeom>
          <a:noFill/>
          <a:ln cap="flat" cmpd="sng" w="28575">
            <a:solidFill>
              <a:schemeClr val="dk2"/>
            </a:solidFill>
            <a:prstDash val="solid"/>
            <a:round/>
            <a:headEnd len="med" w="med" type="none"/>
            <a:tailEnd len="med" w="med" type="triangle"/>
          </a:ln>
        </p:spPr>
      </p:cxnSp>
      <p:cxnSp>
        <p:nvCxnSpPr>
          <p:cNvPr id="3031" name="Google Shape;3031;p221"/>
          <p:cNvCxnSpPr/>
          <p:nvPr/>
        </p:nvCxnSpPr>
        <p:spPr>
          <a:xfrm>
            <a:off x="6410418" y="2799669"/>
            <a:ext cx="751800" cy="751200"/>
          </a:xfrm>
          <a:prstGeom prst="curvedConnector3">
            <a:avLst>
              <a:gd fmla="val 50000" name="adj1"/>
            </a:avLst>
          </a:prstGeom>
          <a:noFill/>
          <a:ln cap="flat" cmpd="sng" w="28575">
            <a:solidFill>
              <a:schemeClr val="dk2"/>
            </a:solidFill>
            <a:prstDash val="dash"/>
            <a:round/>
            <a:headEnd len="med" w="med" type="none"/>
            <a:tailEnd len="med" w="med" type="triangle"/>
          </a:ln>
        </p:spPr>
      </p:cxnSp>
      <p:sp>
        <p:nvSpPr>
          <p:cNvPr id="3032" name="Google Shape;3032;p221"/>
          <p:cNvSpPr/>
          <p:nvPr/>
        </p:nvSpPr>
        <p:spPr>
          <a:xfrm>
            <a:off x="1412350" y="2647050"/>
            <a:ext cx="1141800" cy="8214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221"/>
          <p:cNvSpPr/>
          <p:nvPr/>
        </p:nvSpPr>
        <p:spPr>
          <a:xfrm>
            <a:off x="3293200" y="2676975"/>
            <a:ext cx="1141800" cy="8214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221"/>
          <p:cNvSpPr/>
          <p:nvPr/>
        </p:nvSpPr>
        <p:spPr>
          <a:xfrm>
            <a:off x="5268625" y="2729750"/>
            <a:ext cx="1141800" cy="8214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43" name="Google Shape;243;p33"/>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work through a simple example</a:t>
            </a:r>
            <a:endParaRPr sz="2900">
              <a:solidFill>
                <a:srgbClr val="434343"/>
              </a:solidFill>
              <a:latin typeface="Montserrat"/>
              <a:ea typeface="Montserrat"/>
              <a:cs typeface="Montserrat"/>
              <a:sym typeface="Montserrat"/>
            </a:endParaRPr>
          </a:p>
        </p:txBody>
      </p:sp>
      <p:pic>
        <p:nvPicPr>
          <p:cNvPr descr="watermark.jpg" id="244" name="Google Shape;244;p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45" name="Google Shape;245;p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46" name="Google Shape;246;p33"/>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47" name="Google Shape;247;p33"/>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48" name="Google Shape;248;p33"/>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9" name="Google Shape;249;p33"/>
          <p:cNvCxnSpPr>
            <a:endCxn id="248"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50" name="Google Shape;250;p33"/>
          <p:cNvCxnSpPr>
            <a:endCxn id="248"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51" name="Google Shape;251;p33"/>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252" name="Google Shape;252;p33"/>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253" name="Google Shape;253;p33"/>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254" name="Google Shape;254;p33"/>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8" name="Shape 3038"/>
        <p:cNvGrpSpPr/>
        <p:nvPr/>
      </p:nvGrpSpPr>
      <p:grpSpPr>
        <a:xfrm>
          <a:off x="0" y="0"/>
          <a:ext cx="0" cy="0"/>
          <a:chOff x="0" y="0"/>
          <a:chExt cx="0" cy="0"/>
        </a:xfrm>
      </p:grpSpPr>
      <p:sp>
        <p:nvSpPr>
          <p:cNvPr id="3039" name="Google Shape;3039;p22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40" name="Google Shape;3040;p222"/>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a:t>
            </a:r>
            <a:endParaRPr sz="3000">
              <a:solidFill>
                <a:srgbClr val="434343"/>
              </a:solidFill>
              <a:latin typeface="Montserrat"/>
              <a:ea typeface="Montserrat"/>
              <a:cs typeface="Montserrat"/>
              <a:sym typeface="Montserrat"/>
            </a:endParaRPr>
          </a:p>
        </p:txBody>
      </p:sp>
      <p:pic>
        <p:nvPicPr>
          <p:cNvPr descr="watermark.jpg" id="3041" name="Google Shape;3041;p22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42" name="Google Shape;3042;p22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43" name="Google Shape;3043;p222"/>
          <p:cNvSpPr/>
          <p:nvPr/>
        </p:nvSpPr>
        <p:spPr>
          <a:xfrm>
            <a:off x="3293200" y="2676975"/>
            <a:ext cx="1141800" cy="8214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44" name="Google Shape;3044;p222"/>
          <p:cNvCxnSpPr/>
          <p:nvPr/>
        </p:nvCxnSpPr>
        <p:spPr>
          <a:xfrm rot="10800000">
            <a:off x="4242700" y="2188863"/>
            <a:ext cx="2400" cy="435600"/>
          </a:xfrm>
          <a:prstGeom prst="straightConnector1">
            <a:avLst/>
          </a:prstGeom>
          <a:noFill/>
          <a:ln cap="flat" cmpd="sng" w="28575">
            <a:solidFill>
              <a:schemeClr val="dk2"/>
            </a:solidFill>
            <a:prstDash val="solid"/>
            <a:round/>
            <a:headEnd len="med" w="med" type="none"/>
            <a:tailEnd len="med" w="med" type="triangle"/>
          </a:ln>
        </p:spPr>
      </p:cxnSp>
      <p:cxnSp>
        <p:nvCxnSpPr>
          <p:cNvPr id="3045" name="Google Shape;3045;p222"/>
          <p:cNvCxnSpPr/>
          <p:nvPr/>
        </p:nvCxnSpPr>
        <p:spPr>
          <a:xfrm rot="10800000">
            <a:off x="3410075" y="3550863"/>
            <a:ext cx="0" cy="681300"/>
          </a:xfrm>
          <a:prstGeom prst="straightConnector1">
            <a:avLst/>
          </a:prstGeom>
          <a:noFill/>
          <a:ln cap="flat" cmpd="sng" w="28575">
            <a:solidFill>
              <a:schemeClr val="dk2"/>
            </a:solidFill>
            <a:prstDash val="solid"/>
            <a:round/>
            <a:headEnd len="med" w="med" type="none"/>
            <a:tailEnd len="med" w="med" type="triangle"/>
          </a:ln>
        </p:spPr>
      </p:cxnSp>
      <p:sp>
        <p:nvSpPr>
          <p:cNvPr id="3046" name="Google Shape;3046;p222"/>
          <p:cNvSpPr txBox="1"/>
          <p:nvPr/>
        </p:nvSpPr>
        <p:spPr>
          <a:xfrm>
            <a:off x="2946875" y="423226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sp>
        <p:nvSpPr>
          <p:cNvPr id="3047" name="Google Shape;3047;p222"/>
          <p:cNvSpPr txBox="1"/>
          <p:nvPr/>
        </p:nvSpPr>
        <p:spPr>
          <a:xfrm>
            <a:off x="3798850" y="1712013"/>
            <a:ext cx="890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cxnSp>
        <p:nvCxnSpPr>
          <p:cNvPr id="3048" name="Google Shape;3048;p222"/>
          <p:cNvCxnSpPr/>
          <p:nvPr/>
        </p:nvCxnSpPr>
        <p:spPr>
          <a:xfrm>
            <a:off x="2564250" y="2772575"/>
            <a:ext cx="762000" cy="612600"/>
          </a:xfrm>
          <a:prstGeom prst="curvedConnector3">
            <a:avLst>
              <a:gd fmla="val 50000" name="adj1"/>
            </a:avLst>
          </a:prstGeom>
          <a:noFill/>
          <a:ln cap="flat" cmpd="sng" w="28575">
            <a:solidFill>
              <a:schemeClr val="dk2"/>
            </a:solidFill>
            <a:prstDash val="solid"/>
            <a:round/>
            <a:headEnd len="med" w="med" type="none"/>
            <a:tailEnd len="med" w="med" type="triangle"/>
          </a:ln>
        </p:spPr>
      </p:cxnSp>
    </p:spTree>
  </p:cSld>
  <p:clrMapOvr>
    <a:masterClrMapping/>
  </p:clrMapOvr>
  <p:transition spd="med">
    <p:fade/>
  </p:transition>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2" name="Shape 3052"/>
        <p:cNvGrpSpPr/>
        <p:nvPr/>
      </p:nvGrpSpPr>
      <p:grpSpPr>
        <a:xfrm>
          <a:off x="0" y="0"/>
          <a:ext cx="0" cy="0"/>
          <a:chOff x="0" y="0"/>
          <a:chExt cx="0" cy="0"/>
        </a:xfrm>
      </p:grpSpPr>
      <p:sp>
        <p:nvSpPr>
          <p:cNvPr id="3053" name="Google Shape;3053;p22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54" name="Google Shape;3054;p223"/>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a:t>
            </a:r>
            <a:endParaRPr sz="3000">
              <a:solidFill>
                <a:srgbClr val="434343"/>
              </a:solidFill>
              <a:latin typeface="Montserrat"/>
              <a:ea typeface="Montserrat"/>
              <a:cs typeface="Montserrat"/>
              <a:sym typeface="Montserrat"/>
            </a:endParaRPr>
          </a:p>
        </p:txBody>
      </p:sp>
      <p:pic>
        <p:nvPicPr>
          <p:cNvPr descr="watermark.jpg" id="3055" name="Google Shape;3055;p22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56" name="Google Shape;3056;p22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57" name="Google Shape;3057;p223"/>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58" name="Google Shape;3058;p223"/>
          <p:cNvCxnSpPr/>
          <p:nvPr/>
        </p:nvCxnSpPr>
        <p:spPr>
          <a:xfrm>
            <a:off x="2088875" y="3011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59" name="Google Shape;3059;p223"/>
          <p:cNvCxnSpPr/>
          <p:nvPr/>
        </p:nvCxnSpPr>
        <p:spPr>
          <a:xfrm>
            <a:off x="5977825" y="30787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60" name="Google Shape;3060;p223"/>
          <p:cNvCxnSpPr>
            <a:endCxn id="3057" idx="2"/>
          </p:cNvCxnSpPr>
          <p:nvPr/>
        </p:nvCxnSpPr>
        <p:spPr>
          <a:xfrm rot="10800000">
            <a:off x="4371175" y="4254200"/>
            <a:ext cx="0" cy="426300"/>
          </a:xfrm>
          <a:prstGeom prst="straightConnector1">
            <a:avLst/>
          </a:prstGeom>
          <a:noFill/>
          <a:ln cap="flat" cmpd="sng" w="28575">
            <a:solidFill>
              <a:srgbClr val="000000"/>
            </a:solidFill>
            <a:prstDash val="solid"/>
            <a:round/>
            <a:headEnd len="med" w="med" type="none"/>
            <a:tailEnd len="med" w="med" type="triangle"/>
          </a:ln>
        </p:spPr>
      </p:cxnSp>
      <p:sp>
        <p:nvSpPr>
          <p:cNvPr id="3061" name="Google Shape;3061;p223"/>
          <p:cNvSpPr txBox="1"/>
          <p:nvPr/>
        </p:nvSpPr>
        <p:spPr>
          <a:xfrm>
            <a:off x="728425" y="27947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t-1</a:t>
            </a:r>
            <a:endParaRPr b="1">
              <a:latin typeface="Montserrat"/>
              <a:ea typeface="Montserrat"/>
              <a:cs typeface="Montserrat"/>
              <a:sym typeface="Montserrat"/>
            </a:endParaRPr>
          </a:p>
        </p:txBody>
      </p:sp>
      <p:sp>
        <p:nvSpPr>
          <p:cNvPr id="3062" name="Google Shape;3062;p223"/>
          <p:cNvSpPr txBox="1"/>
          <p:nvPr/>
        </p:nvSpPr>
        <p:spPr>
          <a:xfrm>
            <a:off x="3584875" y="46286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t</a:t>
            </a:r>
            <a:endParaRPr b="1">
              <a:latin typeface="Montserrat"/>
              <a:ea typeface="Montserrat"/>
              <a:cs typeface="Montserrat"/>
              <a:sym typeface="Montserrat"/>
            </a:endParaRPr>
          </a:p>
        </p:txBody>
      </p:sp>
      <p:sp>
        <p:nvSpPr>
          <p:cNvPr id="3063" name="Google Shape;3063;p223"/>
          <p:cNvSpPr txBox="1"/>
          <p:nvPr/>
        </p:nvSpPr>
        <p:spPr>
          <a:xfrm>
            <a:off x="6297150" y="28868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t</a:t>
            </a:r>
            <a:endParaRPr b="1">
              <a:latin typeface="Montserrat"/>
              <a:ea typeface="Montserrat"/>
              <a:cs typeface="Montserrat"/>
              <a:sym typeface="Montserrat"/>
            </a:endParaRPr>
          </a:p>
        </p:txBody>
      </p:sp>
    </p:spTree>
  </p:cSld>
  <p:clrMapOvr>
    <a:masterClrMapping/>
  </p:clrMapOvr>
  <p:transition spd="med">
    <p:fade/>
  </p:transition>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7" name="Shape 3067"/>
        <p:cNvGrpSpPr/>
        <p:nvPr/>
      </p:nvGrpSpPr>
      <p:grpSpPr>
        <a:xfrm>
          <a:off x="0" y="0"/>
          <a:ext cx="0" cy="0"/>
          <a:chOff x="0" y="0"/>
          <a:chExt cx="0" cy="0"/>
        </a:xfrm>
      </p:grpSpPr>
      <p:sp>
        <p:nvSpPr>
          <p:cNvPr id="3068" name="Google Shape;3068;p22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69" name="Google Shape;3069;p224"/>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a:t>
            </a:r>
            <a:endParaRPr sz="3000">
              <a:solidFill>
                <a:srgbClr val="434343"/>
              </a:solidFill>
              <a:latin typeface="Montserrat"/>
              <a:ea typeface="Montserrat"/>
              <a:cs typeface="Montserrat"/>
              <a:sym typeface="Montserrat"/>
            </a:endParaRPr>
          </a:p>
        </p:txBody>
      </p:sp>
      <p:pic>
        <p:nvPicPr>
          <p:cNvPr descr="watermark.jpg" id="3070" name="Google Shape;3070;p22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71" name="Google Shape;3071;p22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72" name="Google Shape;3072;p224"/>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73" name="Google Shape;3073;p224"/>
          <p:cNvCxnSpPr/>
          <p:nvPr/>
        </p:nvCxnSpPr>
        <p:spPr>
          <a:xfrm>
            <a:off x="2088875" y="3011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74" name="Google Shape;3074;p224"/>
          <p:cNvCxnSpPr/>
          <p:nvPr/>
        </p:nvCxnSpPr>
        <p:spPr>
          <a:xfrm>
            <a:off x="5977825" y="30787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75" name="Google Shape;3075;p224"/>
          <p:cNvCxnSpPr>
            <a:endCxn id="3072" idx="2"/>
          </p:cNvCxnSpPr>
          <p:nvPr/>
        </p:nvCxnSpPr>
        <p:spPr>
          <a:xfrm rot="10800000">
            <a:off x="4371175" y="4254200"/>
            <a:ext cx="0" cy="426300"/>
          </a:xfrm>
          <a:prstGeom prst="straightConnector1">
            <a:avLst/>
          </a:prstGeom>
          <a:noFill/>
          <a:ln cap="flat" cmpd="sng" w="28575">
            <a:solidFill>
              <a:srgbClr val="000000"/>
            </a:solidFill>
            <a:prstDash val="solid"/>
            <a:round/>
            <a:headEnd len="med" w="med" type="none"/>
            <a:tailEnd len="med" w="med" type="triangle"/>
          </a:ln>
        </p:spPr>
      </p:cxnSp>
      <p:sp>
        <p:nvSpPr>
          <p:cNvPr id="3076" name="Google Shape;3076;p224"/>
          <p:cNvSpPr txBox="1"/>
          <p:nvPr/>
        </p:nvSpPr>
        <p:spPr>
          <a:xfrm>
            <a:off x="1042425" y="27383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H</a:t>
            </a:r>
            <a:r>
              <a:rPr b="1" baseline="-25000" lang="en" sz="2000">
                <a:latin typeface="Montserrat"/>
                <a:ea typeface="Montserrat"/>
                <a:cs typeface="Montserrat"/>
                <a:sym typeface="Montserrat"/>
              </a:rPr>
              <a:t>t-1</a:t>
            </a:r>
            <a:endParaRPr b="1" baseline="-25000" sz="2000">
              <a:latin typeface="Montserrat"/>
              <a:ea typeface="Montserrat"/>
              <a:cs typeface="Montserrat"/>
              <a:sym typeface="Montserrat"/>
            </a:endParaRPr>
          </a:p>
        </p:txBody>
      </p:sp>
      <p:sp>
        <p:nvSpPr>
          <p:cNvPr id="3077" name="Google Shape;3077;p224"/>
          <p:cNvSpPr txBox="1"/>
          <p:nvPr/>
        </p:nvSpPr>
        <p:spPr>
          <a:xfrm>
            <a:off x="3584875" y="46286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t</a:t>
            </a:r>
            <a:endParaRPr b="1" baseline="-25000" sz="2000">
              <a:latin typeface="Montserrat"/>
              <a:ea typeface="Montserrat"/>
              <a:cs typeface="Montserrat"/>
              <a:sym typeface="Montserrat"/>
            </a:endParaRPr>
          </a:p>
        </p:txBody>
      </p:sp>
      <p:sp>
        <p:nvSpPr>
          <p:cNvPr id="3078" name="Google Shape;3078;p224"/>
          <p:cNvSpPr txBox="1"/>
          <p:nvPr/>
        </p:nvSpPr>
        <p:spPr>
          <a:xfrm>
            <a:off x="6012375" y="28159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H</a:t>
            </a:r>
            <a:r>
              <a:rPr b="1" baseline="-25000" lang="en" sz="2000">
                <a:latin typeface="Montserrat"/>
                <a:ea typeface="Montserrat"/>
                <a:cs typeface="Montserrat"/>
                <a:sym typeface="Montserrat"/>
              </a:rPr>
              <a:t>t</a:t>
            </a:r>
            <a:endParaRPr b="1" baseline="-25000" sz="2000">
              <a:latin typeface="Montserrat"/>
              <a:ea typeface="Montserrat"/>
              <a:cs typeface="Montserrat"/>
              <a:sym typeface="Montserrat"/>
            </a:endParaRPr>
          </a:p>
        </p:txBody>
      </p:sp>
    </p:spTree>
  </p:cSld>
  <p:clrMapOvr>
    <a:masterClrMapping/>
  </p:clrMapOvr>
  <p:transition spd="med">
    <p:fade/>
  </p:transition>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2" name="Shape 3082"/>
        <p:cNvGrpSpPr/>
        <p:nvPr/>
      </p:nvGrpSpPr>
      <p:grpSpPr>
        <a:xfrm>
          <a:off x="0" y="0"/>
          <a:ext cx="0" cy="0"/>
          <a:chOff x="0" y="0"/>
          <a:chExt cx="0" cy="0"/>
        </a:xfrm>
      </p:grpSpPr>
      <p:sp>
        <p:nvSpPr>
          <p:cNvPr id="3083" name="Google Shape;3083;p22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084" name="Google Shape;3084;p225"/>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RNN</a:t>
            </a:r>
            <a:endParaRPr sz="3000">
              <a:solidFill>
                <a:srgbClr val="434343"/>
              </a:solidFill>
              <a:latin typeface="Montserrat"/>
              <a:ea typeface="Montserrat"/>
              <a:cs typeface="Montserrat"/>
              <a:sym typeface="Montserrat"/>
            </a:endParaRPr>
          </a:p>
        </p:txBody>
      </p:sp>
      <p:pic>
        <p:nvPicPr>
          <p:cNvPr descr="watermark.jpg" id="3085" name="Google Shape;3085;p22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086" name="Google Shape;3086;p22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087" name="Google Shape;3087;p225"/>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88" name="Google Shape;3088;p225"/>
          <p:cNvCxnSpPr/>
          <p:nvPr/>
        </p:nvCxnSpPr>
        <p:spPr>
          <a:xfrm>
            <a:off x="2088875" y="3011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89" name="Google Shape;3089;p225"/>
          <p:cNvCxnSpPr/>
          <p:nvPr/>
        </p:nvCxnSpPr>
        <p:spPr>
          <a:xfrm>
            <a:off x="5977825" y="30787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090" name="Google Shape;3090;p225"/>
          <p:cNvCxnSpPr>
            <a:endCxn id="3087" idx="2"/>
          </p:cNvCxnSpPr>
          <p:nvPr/>
        </p:nvCxnSpPr>
        <p:spPr>
          <a:xfrm rot="10800000">
            <a:off x="4371175" y="4254200"/>
            <a:ext cx="0" cy="426300"/>
          </a:xfrm>
          <a:prstGeom prst="straightConnector1">
            <a:avLst/>
          </a:prstGeom>
          <a:noFill/>
          <a:ln cap="flat" cmpd="sng" w="28575">
            <a:solidFill>
              <a:srgbClr val="000000"/>
            </a:solidFill>
            <a:prstDash val="solid"/>
            <a:round/>
            <a:headEnd len="med" w="med" type="none"/>
            <a:tailEnd len="med" w="med" type="triangle"/>
          </a:ln>
        </p:spPr>
      </p:cxnSp>
      <p:sp>
        <p:nvSpPr>
          <p:cNvPr id="3091" name="Google Shape;3091;p225"/>
          <p:cNvSpPr txBox="1"/>
          <p:nvPr/>
        </p:nvSpPr>
        <p:spPr>
          <a:xfrm>
            <a:off x="1042425" y="27383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H</a:t>
            </a:r>
            <a:r>
              <a:rPr b="1" baseline="-25000" lang="en" sz="2000">
                <a:latin typeface="Montserrat"/>
                <a:ea typeface="Montserrat"/>
                <a:cs typeface="Montserrat"/>
                <a:sym typeface="Montserrat"/>
              </a:rPr>
              <a:t>t-1</a:t>
            </a:r>
            <a:endParaRPr b="1" baseline="-25000" sz="2000">
              <a:latin typeface="Montserrat"/>
              <a:ea typeface="Montserrat"/>
              <a:cs typeface="Montserrat"/>
              <a:sym typeface="Montserrat"/>
            </a:endParaRPr>
          </a:p>
        </p:txBody>
      </p:sp>
      <p:sp>
        <p:nvSpPr>
          <p:cNvPr id="3092" name="Google Shape;3092;p225"/>
          <p:cNvSpPr txBox="1"/>
          <p:nvPr/>
        </p:nvSpPr>
        <p:spPr>
          <a:xfrm>
            <a:off x="3584875" y="4628625"/>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X</a:t>
            </a:r>
            <a:r>
              <a:rPr b="1" baseline="-25000" lang="en" sz="2000">
                <a:latin typeface="Montserrat"/>
                <a:ea typeface="Montserrat"/>
                <a:cs typeface="Montserrat"/>
                <a:sym typeface="Montserrat"/>
              </a:rPr>
              <a:t>t</a:t>
            </a:r>
            <a:endParaRPr b="1" baseline="-25000" sz="2000">
              <a:latin typeface="Montserrat"/>
              <a:ea typeface="Montserrat"/>
              <a:cs typeface="Montserrat"/>
              <a:sym typeface="Montserrat"/>
            </a:endParaRPr>
          </a:p>
        </p:txBody>
      </p:sp>
      <p:sp>
        <p:nvSpPr>
          <p:cNvPr id="3093" name="Google Shape;3093;p225"/>
          <p:cNvSpPr txBox="1"/>
          <p:nvPr/>
        </p:nvSpPr>
        <p:spPr>
          <a:xfrm>
            <a:off x="6012375" y="28159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000">
                <a:latin typeface="Montserrat"/>
                <a:ea typeface="Montserrat"/>
                <a:cs typeface="Montserrat"/>
                <a:sym typeface="Montserrat"/>
              </a:rPr>
              <a:t>H</a:t>
            </a:r>
            <a:r>
              <a:rPr b="1" baseline="-25000" lang="en" sz="2000">
                <a:latin typeface="Montserrat"/>
                <a:ea typeface="Montserrat"/>
                <a:cs typeface="Montserrat"/>
                <a:sym typeface="Montserrat"/>
              </a:rPr>
              <a:t>t</a:t>
            </a:r>
            <a:endParaRPr b="1" baseline="-25000" sz="2000">
              <a:latin typeface="Montserrat"/>
              <a:ea typeface="Montserrat"/>
              <a:cs typeface="Montserrat"/>
              <a:sym typeface="Montserrat"/>
            </a:endParaRPr>
          </a:p>
        </p:txBody>
      </p:sp>
      <p:sp>
        <p:nvSpPr>
          <p:cNvPr id="3094" name="Google Shape;3094;p225"/>
          <p:cNvSpPr txBox="1"/>
          <p:nvPr/>
        </p:nvSpPr>
        <p:spPr>
          <a:xfrm>
            <a:off x="2648425" y="2815950"/>
            <a:ext cx="34455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latin typeface="Montserrat"/>
                <a:ea typeface="Montserrat"/>
                <a:cs typeface="Montserrat"/>
                <a:sym typeface="Montserrat"/>
              </a:rPr>
              <a:t>H</a:t>
            </a:r>
            <a:r>
              <a:rPr b="1" baseline="-25000" lang="en" sz="2300">
                <a:latin typeface="Montserrat"/>
                <a:ea typeface="Montserrat"/>
                <a:cs typeface="Montserrat"/>
                <a:sym typeface="Montserrat"/>
              </a:rPr>
              <a:t>t</a:t>
            </a:r>
            <a:r>
              <a:rPr b="1" lang="en" sz="2300">
                <a:solidFill>
                  <a:schemeClr val="dk1"/>
                </a:solidFill>
                <a:latin typeface="Montserrat"/>
                <a:ea typeface="Montserrat"/>
                <a:cs typeface="Montserrat"/>
                <a:sym typeface="Montserrat"/>
              </a:rPr>
              <a:t>=tanh(W[H</a:t>
            </a:r>
            <a:r>
              <a:rPr b="1" baseline="-25000" lang="en" sz="2300">
                <a:solidFill>
                  <a:schemeClr val="dk1"/>
                </a:solidFill>
                <a:latin typeface="Montserrat"/>
                <a:ea typeface="Montserrat"/>
                <a:cs typeface="Montserrat"/>
                <a:sym typeface="Montserrat"/>
              </a:rPr>
              <a:t>t-1</a:t>
            </a:r>
            <a:r>
              <a:rPr b="1" lang="en" sz="2300">
                <a:solidFill>
                  <a:schemeClr val="dk1"/>
                </a:solidFill>
                <a:latin typeface="Montserrat"/>
                <a:ea typeface="Montserrat"/>
                <a:cs typeface="Montserrat"/>
                <a:sym typeface="Montserrat"/>
              </a:rPr>
              <a:t>,X</a:t>
            </a:r>
            <a:r>
              <a:rPr b="1" baseline="-25000" lang="en" sz="2300">
                <a:solidFill>
                  <a:schemeClr val="dk1"/>
                </a:solidFill>
                <a:latin typeface="Montserrat"/>
                <a:ea typeface="Montserrat"/>
                <a:cs typeface="Montserrat"/>
                <a:sym typeface="Montserrat"/>
              </a:rPr>
              <a:t>t</a:t>
            </a:r>
            <a:r>
              <a:rPr b="1" lang="en" sz="2300">
                <a:solidFill>
                  <a:schemeClr val="dk1"/>
                </a:solidFill>
                <a:latin typeface="Montserrat"/>
                <a:ea typeface="Montserrat"/>
                <a:cs typeface="Montserrat"/>
                <a:sym typeface="Montserrat"/>
              </a:rPr>
              <a:t>]+b)</a:t>
            </a:r>
            <a:endParaRPr b="1" baseline="-25000" sz="2300">
              <a:latin typeface="Montserrat"/>
              <a:ea typeface="Montserrat"/>
              <a:cs typeface="Montserrat"/>
              <a:sym typeface="Montserrat"/>
            </a:endParaRPr>
          </a:p>
        </p:txBody>
      </p:sp>
    </p:spTree>
  </p:cSld>
  <p:clrMapOvr>
    <a:masterClrMapping/>
  </p:clrMapOvr>
  <p:transition spd="med">
    <p:fade/>
  </p:transition>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8" name="Shape 3098"/>
        <p:cNvGrpSpPr/>
        <p:nvPr/>
      </p:nvGrpSpPr>
      <p:grpSpPr>
        <a:xfrm>
          <a:off x="0" y="0"/>
          <a:ext cx="0" cy="0"/>
          <a:chOff x="0" y="0"/>
          <a:chExt cx="0" cy="0"/>
        </a:xfrm>
      </p:grpSpPr>
      <p:sp>
        <p:nvSpPr>
          <p:cNvPr id="3099" name="Google Shape;3099;p22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00" name="Google Shape;3100;p226"/>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01" name="Google Shape;3101;p22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02" name="Google Shape;3102;p22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03" name="Google Shape;3103;p226"/>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ransition spd="med">
    <p:fade/>
  </p:transition>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7" name="Shape 3107"/>
        <p:cNvGrpSpPr/>
        <p:nvPr/>
      </p:nvGrpSpPr>
      <p:grpSpPr>
        <a:xfrm>
          <a:off x="0" y="0"/>
          <a:ext cx="0" cy="0"/>
          <a:chOff x="0" y="0"/>
          <a:chExt cx="0" cy="0"/>
        </a:xfrm>
      </p:grpSpPr>
      <p:sp>
        <p:nvSpPr>
          <p:cNvPr id="3108" name="Google Shape;3108;p22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09" name="Google Shape;3109;p227"/>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10" name="Google Shape;3110;p22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11" name="Google Shape;3111;p22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12" name="Google Shape;3112;p227"/>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13" name="Google Shape;3113;p227"/>
          <p:cNvCxnSpPr/>
          <p:nvPr/>
        </p:nvCxnSpPr>
        <p:spPr>
          <a:xfrm>
            <a:off x="2079450"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14" name="Google Shape;3114;p227"/>
          <p:cNvCxnSpPr/>
          <p:nvPr/>
        </p:nvCxnSpPr>
        <p:spPr>
          <a:xfrm>
            <a:off x="2079450" y="38769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15" name="Google Shape;3115;p227"/>
          <p:cNvCxnSpPr/>
          <p:nvPr/>
        </p:nvCxnSpPr>
        <p:spPr>
          <a:xfrm>
            <a:off x="6052875"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16" name="Google Shape;3116;p227"/>
          <p:cNvCxnSpPr/>
          <p:nvPr/>
        </p:nvCxnSpPr>
        <p:spPr>
          <a:xfrm>
            <a:off x="6016350" y="3876900"/>
            <a:ext cx="641100" cy="0"/>
          </a:xfrm>
          <a:prstGeom prst="straightConnector1">
            <a:avLst/>
          </a:prstGeom>
          <a:noFill/>
          <a:ln cap="flat" cmpd="sng" w="28575">
            <a:solidFill>
              <a:srgbClr val="000000"/>
            </a:solidFill>
            <a:prstDash val="solid"/>
            <a:round/>
            <a:headEnd len="med" w="med" type="none"/>
            <a:tailEnd len="med" w="med" type="triangle"/>
          </a:ln>
        </p:spPr>
      </p:cxnSp>
      <p:sp>
        <p:nvSpPr>
          <p:cNvPr id="3117" name="Google Shape;3117;p227"/>
          <p:cNvSpPr txBox="1"/>
          <p:nvPr/>
        </p:nvSpPr>
        <p:spPr>
          <a:xfrm>
            <a:off x="667025" y="19836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Long Term Memory</a:t>
            </a:r>
            <a:endParaRPr b="1">
              <a:latin typeface="Montserrat"/>
              <a:ea typeface="Montserrat"/>
              <a:cs typeface="Montserrat"/>
              <a:sym typeface="Montserrat"/>
            </a:endParaRPr>
          </a:p>
        </p:txBody>
      </p:sp>
      <p:sp>
        <p:nvSpPr>
          <p:cNvPr id="3118" name="Google Shape;3118;p227"/>
          <p:cNvSpPr txBox="1"/>
          <p:nvPr/>
        </p:nvSpPr>
        <p:spPr>
          <a:xfrm>
            <a:off x="6642650" y="20186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Long Term Memory</a:t>
            </a:r>
            <a:endParaRPr b="1">
              <a:latin typeface="Montserrat"/>
              <a:ea typeface="Montserrat"/>
              <a:cs typeface="Montserrat"/>
              <a:sym typeface="Montserrat"/>
            </a:endParaRPr>
          </a:p>
        </p:txBody>
      </p:sp>
      <p:sp>
        <p:nvSpPr>
          <p:cNvPr id="3119" name="Google Shape;3119;p227"/>
          <p:cNvSpPr txBox="1"/>
          <p:nvPr/>
        </p:nvSpPr>
        <p:spPr>
          <a:xfrm>
            <a:off x="667025" y="36191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Short Term Memory</a:t>
            </a:r>
            <a:endParaRPr b="1">
              <a:latin typeface="Montserrat"/>
              <a:ea typeface="Montserrat"/>
              <a:cs typeface="Montserrat"/>
              <a:sym typeface="Montserrat"/>
            </a:endParaRPr>
          </a:p>
        </p:txBody>
      </p:sp>
      <p:sp>
        <p:nvSpPr>
          <p:cNvPr id="3120" name="Google Shape;3120;p227"/>
          <p:cNvSpPr txBox="1"/>
          <p:nvPr/>
        </p:nvSpPr>
        <p:spPr>
          <a:xfrm>
            <a:off x="6657450" y="35403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Short Term Memory</a:t>
            </a:r>
            <a:endParaRPr b="1">
              <a:latin typeface="Montserrat"/>
              <a:ea typeface="Montserrat"/>
              <a:cs typeface="Montserrat"/>
              <a:sym typeface="Montserrat"/>
            </a:endParaRPr>
          </a:p>
        </p:txBody>
      </p:sp>
      <p:cxnSp>
        <p:nvCxnSpPr>
          <p:cNvPr id="3121" name="Google Shape;3121;p227"/>
          <p:cNvCxnSpPr/>
          <p:nvPr/>
        </p:nvCxnSpPr>
        <p:spPr>
          <a:xfrm rot="10800000">
            <a:off x="3126725" y="4269775"/>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22" name="Google Shape;3122;p227"/>
          <p:cNvSpPr txBox="1"/>
          <p:nvPr/>
        </p:nvSpPr>
        <p:spPr>
          <a:xfrm>
            <a:off x="2340425" y="46105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time t</a:t>
            </a:r>
            <a:endParaRPr b="1">
              <a:latin typeface="Montserrat"/>
              <a:ea typeface="Montserrat"/>
              <a:cs typeface="Montserrat"/>
              <a:sym typeface="Montserrat"/>
            </a:endParaRPr>
          </a:p>
        </p:txBody>
      </p:sp>
      <p:cxnSp>
        <p:nvCxnSpPr>
          <p:cNvPr id="3123" name="Google Shape;3123;p227"/>
          <p:cNvCxnSpPr/>
          <p:nvPr/>
        </p:nvCxnSpPr>
        <p:spPr>
          <a:xfrm rot="10800000">
            <a:off x="5461200" y="1541000"/>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24" name="Google Shape;3124;p227"/>
          <p:cNvSpPr txBox="1"/>
          <p:nvPr/>
        </p:nvSpPr>
        <p:spPr>
          <a:xfrm>
            <a:off x="4530300" y="1237150"/>
            <a:ext cx="18618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time t</a:t>
            </a:r>
            <a:endParaRPr b="1">
              <a:latin typeface="Montserrat"/>
              <a:ea typeface="Montserrat"/>
              <a:cs typeface="Montserrat"/>
              <a:sym typeface="Montserrat"/>
            </a:endParaRPr>
          </a:p>
        </p:txBody>
      </p:sp>
    </p:spTree>
  </p:cSld>
  <p:clrMapOvr>
    <a:masterClrMapping/>
  </p:clrMapOvr>
  <p:transition spd="med">
    <p:fade/>
  </p:transition>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8" name="Shape 3128"/>
        <p:cNvGrpSpPr/>
        <p:nvPr/>
      </p:nvGrpSpPr>
      <p:grpSpPr>
        <a:xfrm>
          <a:off x="0" y="0"/>
          <a:ext cx="0" cy="0"/>
          <a:chOff x="0" y="0"/>
          <a:chExt cx="0" cy="0"/>
        </a:xfrm>
      </p:grpSpPr>
      <p:sp>
        <p:nvSpPr>
          <p:cNvPr id="3129" name="Google Shape;3129;p22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30" name="Google Shape;3130;p228"/>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31" name="Google Shape;3131;p22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32" name="Google Shape;3132;p22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33" name="Google Shape;3133;p228"/>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34" name="Google Shape;3134;p228"/>
          <p:cNvCxnSpPr/>
          <p:nvPr/>
        </p:nvCxnSpPr>
        <p:spPr>
          <a:xfrm>
            <a:off x="2079450"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35" name="Google Shape;3135;p228"/>
          <p:cNvCxnSpPr/>
          <p:nvPr/>
        </p:nvCxnSpPr>
        <p:spPr>
          <a:xfrm>
            <a:off x="2079450" y="38769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36" name="Google Shape;3136;p228"/>
          <p:cNvCxnSpPr/>
          <p:nvPr/>
        </p:nvCxnSpPr>
        <p:spPr>
          <a:xfrm>
            <a:off x="6052875"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37" name="Google Shape;3137;p228"/>
          <p:cNvCxnSpPr/>
          <p:nvPr/>
        </p:nvCxnSpPr>
        <p:spPr>
          <a:xfrm>
            <a:off x="6016350" y="3876900"/>
            <a:ext cx="641100" cy="0"/>
          </a:xfrm>
          <a:prstGeom prst="straightConnector1">
            <a:avLst/>
          </a:prstGeom>
          <a:noFill/>
          <a:ln cap="flat" cmpd="sng" w="28575">
            <a:solidFill>
              <a:srgbClr val="000000"/>
            </a:solidFill>
            <a:prstDash val="solid"/>
            <a:round/>
            <a:headEnd len="med" w="med" type="none"/>
            <a:tailEnd len="med" w="med" type="triangle"/>
          </a:ln>
        </p:spPr>
      </p:cxnSp>
      <p:sp>
        <p:nvSpPr>
          <p:cNvPr id="3138" name="Google Shape;3138;p228"/>
          <p:cNvSpPr txBox="1"/>
          <p:nvPr/>
        </p:nvSpPr>
        <p:spPr>
          <a:xfrm>
            <a:off x="667025" y="19836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Long Term Memory</a:t>
            </a:r>
            <a:endParaRPr b="1">
              <a:latin typeface="Montserrat"/>
              <a:ea typeface="Montserrat"/>
              <a:cs typeface="Montserrat"/>
              <a:sym typeface="Montserrat"/>
            </a:endParaRPr>
          </a:p>
        </p:txBody>
      </p:sp>
      <p:sp>
        <p:nvSpPr>
          <p:cNvPr id="3139" name="Google Shape;3139;p228"/>
          <p:cNvSpPr txBox="1"/>
          <p:nvPr/>
        </p:nvSpPr>
        <p:spPr>
          <a:xfrm>
            <a:off x="6642650" y="20186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Long Term Memory</a:t>
            </a:r>
            <a:endParaRPr b="1">
              <a:latin typeface="Montserrat"/>
              <a:ea typeface="Montserrat"/>
              <a:cs typeface="Montserrat"/>
              <a:sym typeface="Montserrat"/>
            </a:endParaRPr>
          </a:p>
        </p:txBody>
      </p:sp>
      <p:sp>
        <p:nvSpPr>
          <p:cNvPr id="3140" name="Google Shape;3140;p228"/>
          <p:cNvSpPr txBox="1"/>
          <p:nvPr/>
        </p:nvSpPr>
        <p:spPr>
          <a:xfrm>
            <a:off x="667025" y="36191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Short Term Memory</a:t>
            </a:r>
            <a:endParaRPr b="1">
              <a:latin typeface="Montserrat"/>
              <a:ea typeface="Montserrat"/>
              <a:cs typeface="Montserrat"/>
              <a:sym typeface="Montserrat"/>
            </a:endParaRPr>
          </a:p>
        </p:txBody>
      </p:sp>
      <p:sp>
        <p:nvSpPr>
          <p:cNvPr id="3141" name="Google Shape;3141;p228"/>
          <p:cNvSpPr txBox="1"/>
          <p:nvPr/>
        </p:nvSpPr>
        <p:spPr>
          <a:xfrm>
            <a:off x="6657450" y="35403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Short Term Memory</a:t>
            </a:r>
            <a:endParaRPr b="1">
              <a:latin typeface="Montserrat"/>
              <a:ea typeface="Montserrat"/>
              <a:cs typeface="Montserrat"/>
              <a:sym typeface="Montserrat"/>
            </a:endParaRPr>
          </a:p>
        </p:txBody>
      </p:sp>
      <p:cxnSp>
        <p:nvCxnSpPr>
          <p:cNvPr id="3142" name="Google Shape;3142;p228"/>
          <p:cNvCxnSpPr/>
          <p:nvPr/>
        </p:nvCxnSpPr>
        <p:spPr>
          <a:xfrm rot="10800000">
            <a:off x="3126725" y="4269775"/>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43" name="Google Shape;3143;p228"/>
          <p:cNvSpPr txBox="1"/>
          <p:nvPr/>
        </p:nvSpPr>
        <p:spPr>
          <a:xfrm>
            <a:off x="2340425" y="46105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time t</a:t>
            </a:r>
            <a:endParaRPr b="1">
              <a:latin typeface="Montserrat"/>
              <a:ea typeface="Montserrat"/>
              <a:cs typeface="Montserrat"/>
              <a:sym typeface="Montserrat"/>
            </a:endParaRPr>
          </a:p>
        </p:txBody>
      </p:sp>
      <p:cxnSp>
        <p:nvCxnSpPr>
          <p:cNvPr id="3144" name="Google Shape;3144;p228"/>
          <p:cNvCxnSpPr/>
          <p:nvPr/>
        </p:nvCxnSpPr>
        <p:spPr>
          <a:xfrm rot="10800000">
            <a:off x="5461200" y="1541000"/>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45" name="Google Shape;3145;p228"/>
          <p:cNvSpPr txBox="1"/>
          <p:nvPr/>
        </p:nvSpPr>
        <p:spPr>
          <a:xfrm>
            <a:off x="4530300" y="1237150"/>
            <a:ext cx="18618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time t</a:t>
            </a:r>
            <a:endParaRPr b="1">
              <a:latin typeface="Montserrat"/>
              <a:ea typeface="Montserrat"/>
              <a:cs typeface="Montserrat"/>
              <a:sym typeface="Montserrat"/>
            </a:endParaRPr>
          </a:p>
        </p:txBody>
      </p:sp>
      <p:sp>
        <p:nvSpPr>
          <p:cNvPr id="3146" name="Google Shape;3146;p228"/>
          <p:cNvSpPr/>
          <p:nvPr/>
        </p:nvSpPr>
        <p:spPr>
          <a:xfrm>
            <a:off x="2957375" y="2201850"/>
            <a:ext cx="1327500" cy="590700"/>
          </a:xfrm>
          <a:prstGeom prst="roundRect">
            <a:avLst>
              <a:gd fmla="val 16667" name="adj"/>
            </a:avLst>
          </a:prstGeom>
          <a:solidFill>
            <a:srgbClr val="CFE2F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Forget Gate</a:t>
            </a:r>
            <a:endParaRPr b="1">
              <a:latin typeface="Montserrat"/>
              <a:ea typeface="Montserrat"/>
              <a:cs typeface="Montserrat"/>
              <a:sym typeface="Montserrat"/>
            </a:endParaRPr>
          </a:p>
        </p:txBody>
      </p:sp>
      <p:sp>
        <p:nvSpPr>
          <p:cNvPr id="3147" name="Google Shape;3147;p228"/>
          <p:cNvSpPr/>
          <p:nvPr/>
        </p:nvSpPr>
        <p:spPr>
          <a:xfrm>
            <a:off x="4488550" y="3286200"/>
            <a:ext cx="1327500" cy="590700"/>
          </a:xfrm>
          <a:prstGeom prst="roundRect">
            <a:avLst>
              <a:gd fmla="val 16667" name="adj"/>
            </a:avLst>
          </a:prstGeom>
          <a:solidFill>
            <a:srgbClr val="CFE2F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Update Gate</a:t>
            </a:r>
            <a:endParaRPr b="1">
              <a:latin typeface="Montserrat"/>
              <a:ea typeface="Montserrat"/>
              <a:cs typeface="Montserrat"/>
              <a:sym typeface="Montserrat"/>
            </a:endParaRPr>
          </a:p>
        </p:txBody>
      </p:sp>
      <p:sp>
        <p:nvSpPr>
          <p:cNvPr id="3148" name="Google Shape;3148;p228"/>
          <p:cNvSpPr/>
          <p:nvPr/>
        </p:nvSpPr>
        <p:spPr>
          <a:xfrm>
            <a:off x="2957375" y="3286200"/>
            <a:ext cx="1327500" cy="590700"/>
          </a:xfrm>
          <a:prstGeom prst="roundRect">
            <a:avLst>
              <a:gd fmla="val 16667" name="adj"/>
            </a:avLst>
          </a:prstGeom>
          <a:solidFill>
            <a:srgbClr val="CFE2F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a:r>
            <a:endParaRPr b="1">
              <a:latin typeface="Montserrat"/>
              <a:ea typeface="Montserrat"/>
              <a:cs typeface="Montserrat"/>
              <a:sym typeface="Montserrat"/>
            </a:endParaRPr>
          </a:p>
          <a:p>
            <a:pPr indent="0" lvl="0" marL="0" rtl="0" algn="ctr">
              <a:spcBef>
                <a:spcPts val="0"/>
              </a:spcBef>
              <a:spcAft>
                <a:spcPts val="0"/>
              </a:spcAft>
              <a:buNone/>
            </a:pPr>
            <a:r>
              <a:rPr b="1" lang="en">
                <a:latin typeface="Montserrat"/>
                <a:ea typeface="Montserrat"/>
                <a:cs typeface="Montserrat"/>
                <a:sym typeface="Montserrat"/>
              </a:rPr>
              <a:t>Gate</a:t>
            </a:r>
            <a:endParaRPr b="1">
              <a:latin typeface="Montserrat"/>
              <a:ea typeface="Montserrat"/>
              <a:cs typeface="Montserrat"/>
              <a:sym typeface="Montserrat"/>
            </a:endParaRPr>
          </a:p>
        </p:txBody>
      </p:sp>
      <p:sp>
        <p:nvSpPr>
          <p:cNvPr id="3149" name="Google Shape;3149;p228"/>
          <p:cNvSpPr/>
          <p:nvPr/>
        </p:nvSpPr>
        <p:spPr>
          <a:xfrm>
            <a:off x="4488550" y="2201850"/>
            <a:ext cx="1327500" cy="590700"/>
          </a:xfrm>
          <a:prstGeom prst="roundRect">
            <a:avLst>
              <a:gd fmla="val 16667" name="adj"/>
            </a:avLst>
          </a:prstGeom>
          <a:solidFill>
            <a:srgbClr val="CFE2F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Gate</a:t>
            </a:r>
            <a:endParaRPr b="1">
              <a:latin typeface="Montserrat"/>
              <a:ea typeface="Montserrat"/>
              <a:cs typeface="Montserrat"/>
              <a:sym typeface="Montserrat"/>
            </a:endParaRPr>
          </a:p>
        </p:txBody>
      </p:sp>
    </p:spTree>
  </p:cSld>
  <p:clrMapOvr>
    <a:masterClrMapping/>
  </p:clrMapOvr>
  <p:transition spd="med">
    <p:fade/>
  </p:transition>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3" name="Shape 3153"/>
        <p:cNvGrpSpPr/>
        <p:nvPr/>
      </p:nvGrpSpPr>
      <p:grpSpPr>
        <a:xfrm>
          <a:off x="0" y="0"/>
          <a:ext cx="0" cy="0"/>
          <a:chOff x="0" y="0"/>
          <a:chExt cx="0" cy="0"/>
        </a:xfrm>
      </p:grpSpPr>
      <p:sp>
        <p:nvSpPr>
          <p:cNvPr id="3154" name="Google Shape;3154;p22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55" name="Google Shape;3155;p229"/>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Gates optionally let information through</a:t>
            </a:r>
            <a:endParaRPr sz="3000">
              <a:solidFill>
                <a:srgbClr val="434343"/>
              </a:solidFill>
              <a:latin typeface="Montserrat"/>
              <a:ea typeface="Montserrat"/>
              <a:cs typeface="Montserrat"/>
              <a:sym typeface="Montserrat"/>
            </a:endParaRPr>
          </a:p>
        </p:txBody>
      </p:sp>
      <p:pic>
        <p:nvPicPr>
          <p:cNvPr descr="watermark.jpg" id="3156" name="Google Shape;3156;p22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57" name="Google Shape;3157;p22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58" name="Google Shape;3158;p229"/>
          <p:cNvSpPr/>
          <p:nvPr/>
        </p:nvSpPr>
        <p:spPr>
          <a:xfrm>
            <a:off x="3526850" y="2825850"/>
            <a:ext cx="1259400" cy="692400"/>
          </a:xfrm>
          <a:prstGeom prst="roundRect">
            <a:avLst>
              <a:gd fmla="val 16667" name="adj"/>
            </a:avLst>
          </a:prstGeom>
          <a:solidFill>
            <a:srgbClr val="D9EAD3"/>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t>σ</a:t>
            </a:r>
            <a:endParaRPr b="1" sz="3000"/>
          </a:p>
        </p:txBody>
      </p:sp>
      <p:cxnSp>
        <p:nvCxnSpPr>
          <p:cNvPr id="3159" name="Google Shape;3159;p229"/>
          <p:cNvCxnSpPr/>
          <p:nvPr/>
        </p:nvCxnSpPr>
        <p:spPr>
          <a:xfrm>
            <a:off x="2846150" y="3138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60" name="Google Shape;3160;p229"/>
          <p:cNvCxnSpPr/>
          <p:nvPr/>
        </p:nvCxnSpPr>
        <p:spPr>
          <a:xfrm>
            <a:off x="4864925" y="3138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61" name="Google Shape;3161;p229"/>
          <p:cNvCxnSpPr/>
          <p:nvPr/>
        </p:nvCxnSpPr>
        <p:spPr>
          <a:xfrm flipH="1" rot="10800000">
            <a:off x="3702875" y="3811750"/>
            <a:ext cx="928800" cy="503700"/>
          </a:xfrm>
          <a:prstGeom prst="curvedConnector3">
            <a:avLst>
              <a:gd fmla="val 50000" name="adj1"/>
            </a:avLst>
          </a:prstGeom>
          <a:noFill/>
          <a:ln cap="flat" cmpd="sng" w="28575">
            <a:solidFill>
              <a:srgbClr val="000000"/>
            </a:solidFill>
            <a:prstDash val="solid"/>
            <a:round/>
            <a:headEnd len="med" w="med" type="none"/>
            <a:tailEnd len="med" w="med" type="none"/>
          </a:ln>
        </p:spPr>
      </p:cxnSp>
      <p:sp>
        <p:nvSpPr>
          <p:cNvPr id="3162" name="Google Shape;3162;p229"/>
          <p:cNvSpPr txBox="1"/>
          <p:nvPr/>
        </p:nvSpPr>
        <p:spPr>
          <a:xfrm>
            <a:off x="3322000" y="4114175"/>
            <a:ext cx="5289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0</a:t>
            </a:r>
            <a:endParaRPr b="1">
              <a:latin typeface="Montserrat"/>
              <a:ea typeface="Montserrat"/>
              <a:cs typeface="Montserrat"/>
              <a:sym typeface="Montserrat"/>
            </a:endParaRPr>
          </a:p>
        </p:txBody>
      </p:sp>
      <p:sp>
        <p:nvSpPr>
          <p:cNvPr id="3163" name="Google Shape;3163;p229"/>
          <p:cNvSpPr txBox="1"/>
          <p:nvPr/>
        </p:nvSpPr>
        <p:spPr>
          <a:xfrm>
            <a:off x="4451400" y="3609400"/>
            <a:ext cx="5289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1</a:t>
            </a:r>
            <a:endParaRPr b="1">
              <a:latin typeface="Montserrat"/>
              <a:ea typeface="Montserrat"/>
              <a:cs typeface="Montserrat"/>
              <a:sym typeface="Montserrat"/>
            </a:endParaRPr>
          </a:p>
        </p:txBody>
      </p:sp>
      <p:sp>
        <p:nvSpPr>
          <p:cNvPr id="3164" name="Google Shape;3164;p229"/>
          <p:cNvSpPr/>
          <p:nvPr/>
        </p:nvSpPr>
        <p:spPr>
          <a:xfrm>
            <a:off x="5537800" y="2932350"/>
            <a:ext cx="411900" cy="411900"/>
          </a:xfrm>
          <a:prstGeom prst="ellipse">
            <a:avLst/>
          </a:prstGeom>
          <a:solidFill>
            <a:srgbClr val="E6B8A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X</a:t>
            </a:r>
            <a:endParaRPr b="1">
              <a:latin typeface="Montserrat"/>
              <a:ea typeface="Montserrat"/>
              <a:cs typeface="Montserrat"/>
              <a:sym typeface="Montserrat"/>
            </a:endParaRPr>
          </a:p>
        </p:txBody>
      </p:sp>
    </p:spTree>
  </p:cSld>
  <p:clrMapOvr>
    <a:masterClrMapping/>
  </p:clrMapOvr>
  <p:transition spd="med">
    <p:fade/>
  </p:transition>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8" name="Shape 3168"/>
        <p:cNvGrpSpPr/>
        <p:nvPr/>
      </p:nvGrpSpPr>
      <p:grpSpPr>
        <a:xfrm>
          <a:off x="0" y="0"/>
          <a:ext cx="0" cy="0"/>
          <a:chOff x="0" y="0"/>
          <a:chExt cx="0" cy="0"/>
        </a:xfrm>
      </p:grpSpPr>
      <p:sp>
        <p:nvSpPr>
          <p:cNvPr id="3169" name="Google Shape;3169;p23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70" name="Google Shape;3170;p230"/>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71" name="Google Shape;3171;p23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72" name="Google Shape;3172;p23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73" name="Google Shape;3173;p230"/>
          <p:cNvSpPr/>
          <p:nvPr/>
        </p:nvSpPr>
        <p:spPr>
          <a:xfrm>
            <a:off x="2764525" y="1942400"/>
            <a:ext cx="3213300" cy="2311800"/>
          </a:xfrm>
          <a:prstGeom prst="roundRect">
            <a:avLst>
              <a:gd fmla="val 16667" name="adj"/>
            </a:avLst>
          </a:prstGeom>
          <a:solidFill>
            <a:srgbClr val="FFF2CC"/>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74" name="Google Shape;3174;p230"/>
          <p:cNvCxnSpPr/>
          <p:nvPr/>
        </p:nvCxnSpPr>
        <p:spPr>
          <a:xfrm>
            <a:off x="2079450"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75" name="Google Shape;3175;p230"/>
          <p:cNvCxnSpPr/>
          <p:nvPr/>
        </p:nvCxnSpPr>
        <p:spPr>
          <a:xfrm>
            <a:off x="2079450" y="38769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76" name="Google Shape;3176;p230"/>
          <p:cNvCxnSpPr/>
          <p:nvPr/>
        </p:nvCxnSpPr>
        <p:spPr>
          <a:xfrm>
            <a:off x="6052875" y="22839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77" name="Google Shape;3177;p230"/>
          <p:cNvCxnSpPr/>
          <p:nvPr/>
        </p:nvCxnSpPr>
        <p:spPr>
          <a:xfrm>
            <a:off x="6016350" y="3876900"/>
            <a:ext cx="641100" cy="0"/>
          </a:xfrm>
          <a:prstGeom prst="straightConnector1">
            <a:avLst/>
          </a:prstGeom>
          <a:noFill/>
          <a:ln cap="flat" cmpd="sng" w="28575">
            <a:solidFill>
              <a:srgbClr val="000000"/>
            </a:solidFill>
            <a:prstDash val="solid"/>
            <a:round/>
            <a:headEnd len="med" w="med" type="none"/>
            <a:tailEnd len="med" w="med" type="triangle"/>
          </a:ln>
        </p:spPr>
      </p:cxnSp>
      <p:sp>
        <p:nvSpPr>
          <p:cNvPr id="3178" name="Google Shape;3178;p230"/>
          <p:cNvSpPr txBox="1"/>
          <p:nvPr/>
        </p:nvSpPr>
        <p:spPr>
          <a:xfrm>
            <a:off x="667025" y="19836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Long Term Memory</a:t>
            </a:r>
            <a:endParaRPr b="1">
              <a:latin typeface="Montserrat"/>
              <a:ea typeface="Montserrat"/>
              <a:cs typeface="Montserrat"/>
              <a:sym typeface="Montserrat"/>
            </a:endParaRPr>
          </a:p>
        </p:txBody>
      </p:sp>
      <p:sp>
        <p:nvSpPr>
          <p:cNvPr id="3179" name="Google Shape;3179;p230"/>
          <p:cNvSpPr txBox="1"/>
          <p:nvPr/>
        </p:nvSpPr>
        <p:spPr>
          <a:xfrm>
            <a:off x="6642650" y="20186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Long Term Memory</a:t>
            </a:r>
            <a:endParaRPr b="1">
              <a:latin typeface="Montserrat"/>
              <a:ea typeface="Montserrat"/>
              <a:cs typeface="Montserrat"/>
              <a:sym typeface="Montserrat"/>
            </a:endParaRPr>
          </a:p>
        </p:txBody>
      </p:sp>
      <p:sp>
        <p:nvSpPr>
          <p:cNvPr id="3180" name="Google Shape;3180;p230"/>
          <p:cNvSpPr txBox="1"/>
          <p:nvPr/>
        </p:nvSpPr>
        <p:spPr>
          <a:xfrm>
            <a:off x="667025" y="36191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Short Term Memory</a:t>
            </a:r>
            <a:endParaRPr b="1">
              <a:latin typeface="Montserrat"/>
              <a:ea typeface="Montserrat"/>
              <a:cs typeface="Montserrat"/>
              <a:sym typeface="Montserrat"/>
            </a:endParaRPr>
          </a:p>
        </p:txBody>
      </p:sp>
      <p:sp>
        <p:nvSpPr>
          <p:cNvPr id="3181" name="Google Shape;3181;p230"/>
          <p:cNvSpPr txBox="1"/>
          <p:nvPr/>
        </p:nvSpPr>
        <p:spPr>
          <a:xfrm>
            <a:off x="6657450" y="354030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New Short Term Memory</a:t>
            </a:r>
            <a:endParaRPr b="1">
              <a:latin typeface="Montserrat"/>
              <a:ea typeface="Montserrat"/>
              <a:cs typeface="Montserrat"/>
              <a:sym typeface="Montserrat"/>
            </a:endParaRPr>
          </a:p>
        </p:txBody>
      </p:sp>
      <p:cxnSp>
        <p:nvCxnSpPr>
          <p:cNvPr id="3182" name="Google Shape;3182;p230"/>
          <p:cNvCxnSpPr/>
          <p:nvPr/>
        </p:nvCxnSpPr>
        <p:spPr>
          <a:xfrm rot="10800000">
            <a:off x="3126725" y="4269775"/>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83" name="Google Shape;3183;p230"/>
          <p:cNvSpPr txBox="1"/>
          <p:nvPr/>
        </p:nvSpPr>
        <p:spPr>
          <a:xfrm>
            <a:off x="2340425" y="4610550"/>
            <a:ext cx="15726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time t</a:t>
            </a:r>
            <a:endParaRPr b="1">
              <a:latin typeface="Montserrat"/>
              <a:ea typeface="Montserrat"/>
              <a:cs typeface="Montserrat"/>
              <a:sym typeface="Montserrat"/>
            </a:endParaRPr>
          </a:p>
        </p:txBody>
      </p:sp>
      <p:cxnSp>
        <p:nvCxnSpPr>
          <p:cNvPr id="3184" name="Google Shape;3184;p230"/>
          <p:cNvCxnSpPr/>
          <p:nvPr/>
        </p:nvCxnSpPr>
        <p:spPr>
          <a:xfrm rot="10800000">
            <a:off x="5461200" y="1541000"/>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185" name="Google Shape;3185;p230"/>
          <p:cNvSpPr txBox="1"/>
          <p:nvPr/>
        </p:nvSpPr>
        <p:spPr>
          <a:xfrm>
            <a:off x="4530300" y="1237150"/>
            <a:ext cx="18618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time t</a:t>
            </a:r>
            <a:endParaRPr b="1">
              <a:latin typeface="Montserrat"/>
              <a:ea typeface="Montserrat"/>
              <a:cs typeface="Montserrat"/>
              <a:sym typeface="Montserrat"/>
            </a:endParaRPr>
          </a:p>
        </p:txBody>
      </p:sp>
    </p:spTree>
  </p:cSld>
  <p:clrMapOvr>
    <a:masterClrMapping/>
  </p:clrMapOvr>
  <p:transition spd="med">
    <p:fade/>
  </p:transition>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9" name="Shape 3189"/>
        <p:cNvGrpSpPr/>
        <p:nvPr/>
      </p:nvGrpSpPr>
      <p:grpSpPr>
        <a:xfrm>
          <a:off x="0" y="0"/>
          <a:ext cx="0" cy="0"/>
          <a:chOff x="0" y="0"/>
          <a:chExt cx="0" cy="0"/>
        </a:xfrm>
      </p:grpSpPr>
      <p:sp>
        <p:nvSpPr>
          <p:cNvPr id="3190" name="Google Shape;3190;p23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191" name="Google Shape;3191;p231"/>
          <p:cNvSpPr txBox="1"/>
          <p:nvPr>
            <p:ph idx="1" type="body"/>
          </p:nvPr>
        </p:nvSpPr>
        <p:spPr>
          <a:xfrm>
            <a:off x="230375" y="1152475"/>
            <a:ext cx="8913600" cy="8595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a:t>
            </a:r>
            <a:endParaRPr sz="3000">
              <a:solidFill>
                <a:srgbClr val="434343"/>
              </a:solidFill>
              <a:latin typeface="Montserrat"/>
              <a:ea typeface="Montserrat"/>
              <a:cs typeface="Montserrat"/>
              <a:sym typeface="Montserrat"/>
            </a:endParaRPr>
          </a:p>
        </p:txBody>
      </p:sp>
      <p:pic>
        <p:nvPicPr>
          <p:cNvPr descr="watermark.jpg" id="3192" name="Google Shape;3192;p23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
        <p:nvSpPr>
          <p:cNvPr id="3193" name="Google Shape;3193;p231"/>
          <p:cNvSpPr/>
          <p:nvPr/>
        </p:nvSpPr>
        <p:spPr>
          <a:xfrm>
            <a:off x="2368175" y="206017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94" name="Google Shape;3194;p231"/>
          <p:cNvCxnSpPr/>
          <p:nvPr/>
        </p:nvCxnSpPr>
        <p:spPr>
          <a:xfrm>
            <a:off x="1712100" y="235852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195" name="Google Shape;3195;p231"/>
          <p:cNvCxnSpPr/>
          <p:nvPr/>
        </p:nvCxnSpPr>
        <p:spPr>
          <a:xfrm>
            <a:off x="1712100" y="4045600"/>
            <a:ext cx="641100" cy="0"/>
          </a:xfrm>
          <a:prstGeom prst="straightConnector1">
            <a:avLst/>
          </a:prstGeom>
          <a:noFill/>
          <a:ln cap="flat" cmpd="sng" w="28575">
            <a:solidFill>
              <a:srgbClr val="000000"/>
            </a:solidFill>
            <a:prstDash val="solid"/>
            <a:round/>
            <a:headEnd len="med" w="med" type="none"/>
            <a:tailEnd len="med" w="med" type="triangle"/>
          </a:ln>
        </p:spPr>
      </p:cxnSp>
      <p:sp>
        <p:nvSpPr>
          <p:cNvPr id="3196" name="Google Shape;3196;p231"/>
          <p:cNvSpPr txBox="1"/>
          <p:nvPr/>
        </p:nvSpPr>
        <p:spPr>
          <a:xfrm>
            <a:off x="1621975" y="360827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197" name="Google Shape;3197;p231"/>
          <p:cNvSpPr txBox="1"/>
          <p:nvPr/>
        </p:nvSpPr>
        <p:spPr>
          <a:xfrm>
            <a:off x="1621975" y="18854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198" name="Google Shape;3198;p231"/>
          <p:cNvSpPr txBox="1"/>
          <p:nvPr/>
        </p:nvSpPr>
        <p:spPr>
          <a:xfrm>
            <a:off x="6670275" y="18854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199" name="Google Shape;3199;p231"/>
          <p:cNvSpPr txBox="1"/>
          <p:nvPr/>
        </p:nvSpPr>
        <p:spPr>
          <a:xfrm>
            <a:off x="6732525" y="403900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00" name="Google Shape;3200;p231"/>
          <p:cNvSpPr txBox="1"/>
          <p:nvPr/>
        </p:nvSpPr>
        <p:spPr>
          <a:xfrm>
            <a:off x="5701500" y="127700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cxnSp>
        <p:nvCxnSpPr>
          <p:cNvPr id="3201" name="Google Shape;3201;p231"/>
          <p:cNvCxnSpPr/>
          <p:nvPr/>
        </p:nvCxnSpPr>
        <p:spPr>
          <a:xfrm rot="10800000">
            <a:off x="6000775" y="1690100"/>
            <a:ext cx="0" cy="401400"/>
          </a:xfrm>
          <a:prstGeom prst="straightConnector1">
            <a:avLst/>
          </a:prstGeom>
          <a:noFill/>
          <a:ln cap="flat" cmpd="sng" w="28575">
            <a:solidFill>
              <a:srgbClr val="000000"/>
            </a:solidFill>
            <a:prstDash val="solid"/>
            <a:round/>
            <a:headEnd len="med" w="med" type="none"/>
            <a:tailEnd len="med" w="med" type="triangle"/>
          </a:ln>
        </p:spPr>
      </p:cxnSp>
      <p:cxnSp>
        <p:nvCxnSpPr>
          <p:cNvPr id="3202" name="Google Shape;3202;p231"/>
          <p:cNvCxnSpPr/>
          <p:nvPr/>
        </p:nvCxnSpPr>
        <p:spPr>
          <a:xfrm>
            <a:off x="6543575" y="240142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03" name="Google Shape;3203;p231"/>
          <p:cNvCxnSpPr/>
          <p:nvPr/>
        </p:nvCxnSpPr>
        <p:spPr>
          <a:xfrm>
            <a:off x="6543575" y="401230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04" name="Google Shape;3204;p231"/>
          <p:cNvCxnSpPr/>
          <p:nvPr/>
        </p:nvCxnSpPr>
        <p:spPr>
          <a:xfrm rot="10800000">
            <a:off x="2854150" y="4405475"/>
            <a:ext cx="0" cy="401400"/>
          </a:xfrm>
          <a:prstGeom prst="straightConnector1">
            <a:avLst/>
          </a:prstGeom>
          <a:noFill/>
          <a:ln cap="flat" cmpd="sng" w="28575">
            <a:solidFill>
              <a:srgbClr val="000000"/>
            </a:solidFill>
            <a:prstDash val="solid"/>
            <a:round/>
            <a:headEnd len="med" w="med" type="none"/>
            <a:tailEnd len="med" w="med" type="triangle"/>
          </a:ln>
        </p:spPr>
      </p:cxnSp>
      <p:sp>
        <p:nvSpPr>
          <p:cNvPr id="3205" name="Google Shape;3205;p231"/>
          <p:cNvSpPr txBox="1"/>
          <p:nvPr/>
        </p:nvSpPr>
        <p:spPr>
          <a:xfrm>
            <a:off x="2576775" y="468460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60" name="Google Shape;260;p34"/>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work through a simple example</a:t>
            </a:r>
            <a:endParaRPr sz="2900">
              <a:solidFill>
                <a:srgbClr val="434343"/>
              </a:solidFill>
              <a:latin typeface="Montserrat"/>
              <a:ea typeface="Montserrat"/>
              <a:cs typeface="Montserrat"/>
              <a:sym typeface="Montserrat"/>
            </a:endParaRPr>
          </a:p>
        </p:txBody>
      </p:sp>
      <p:pic>
        <p:nvPicPr>
          <p:cNvPr descr="watermark.jpg" id="261" name="Google Shape;261;p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62" name="Google Shape;262;p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63" name="Google Shape;263;p34"/>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64" name="Google Shape;264;p34"/>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65" name="Google Shape;265;p34"/>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6" name="Google Shape;266;p34"/>
          <p:cNvCxnSpPr>
            <a:endCxn id="265"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67" name="Google Shape;267;p34"/>
          <p:cNvCxnSpPr>
            <a:endCxn id="265"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68" name="Google Shape;268;p34"/>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269" name="Google Shape;269;p34"/>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270" name="Google Shape;270;p34"/>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271" name="Google Shape;271;p34"/>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272" name="Google Shape;272;p34"/>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9" name="Shape 3209"/>
        <p:cNvGrpSpPr/>
        <p:nvPr/>
      </p:nvGrpSpPr>
      <p:grpSpPr>
        <a:xfrm>
          <a:off x="0" y="0"/>
          <a:ext cx="0" cy="0"/>
          <a:chOff x="0" y="0"/>
          <a:chExt cx="0" cy="0"/>
        </a:xfrm>
      </p:grpSpPr>
      <p:sp>
        <p:nvSpPr>
          <p:cNvPr id="3210" name="Google Shape;3210;p23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211" name="Google Shape;3211;p23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12" name="Google Shape;3212;p23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213" name="Google Shape;3213;p232"/>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14" name="Google Shape;3214;p232"/>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15" name="Google Shape;3215;p232"/>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16" name="Google Shape;3216;p232"/>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217" name="Google Shape;3217;p232"/>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218" name="Google Shape;3218;p232"/>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sp>
        <p:nvSpPr>
          <p:cNvPr id="3219" name="Google Shape;3219;p232"/>
          <p:cNvSpPr txBox="1"/>
          <p:nvPr/>
        </p:nvSpPr>
        <p:spPr>
          <a:xfrm>
            <a:off x="105175" y="4357000"/>
            <a:ext cx="1556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Input at t</a:t>
            </a:r>
            <a:endParaRPr b="1">
              <a:latin typeface="Montserrat"/>
              <a:ea typeface="Montserrat"/>
              <a:cs typeface="Montserrat"/>
              <a:sym typeface="Montserrat"/>
            </a:endParaRPr>
          </a:p>
        </p:txBody>
      </p:sp>
      <p:sp>
        <p:nvSpPr>
          <p:cNvPr id="3220" name="Google Shape;3220;p232"/>
          <p:cNvSpPr txBox="1"/>
          <p:nvPr/>
        </p:nvSpPr>
        <p:spPr>
          <a:xfrm>
            <a:off x="3545850" y="1045450"/>
            <a:ext cx="12843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Output at t</a:t>
            </a:r>
            <a:endParaRPr b="1">
              <a:latin typeface="Montserrat"/>
              <a:ea typeface="Montserrat"/>
              <a:cs typeface="Montserrat"/>
              <a:sym typeface="Montserrat"/>
            </a:endParaRPr>
          </a:p>
        </p:txBody>
      </p:sp>
      <p:cxnSp>
        <p:nvCxnSpPr>
          <p:cNvPr id="3221" name="Google Shape;3221;p232"/>
          <p:cNvCxnSpPr>
            <a:stCxn id="3219"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222" name="Google Shape;3222;p232"/>
          <p:cNvCxnSpPr/>
          <p:nvPr/>
        </p:nvCxnSpPr>
        <p:spPr>
          <a:xfrm>
            <a:off x="826375" y="3730150"/>
            <a:ext cx="2629200" cy="0"/>
          </a:xfrm>
          <a:prstGeom prst="straightConnector1">
            <a:avLst/>
          </a:prstGeom>
          <a:noFill/>
          <a:ln cap="flat" cmpd="sng" w="38100">
            <a:solidFill>
              <a:srgbClr val="000000"/>
            </a:solidFill>
            <a:prstDash val="solid"/>
            <a:round/>
            <a:headEnd len="med" w="med" type="none"/>
            <a:tailEnd len="med" w="med" type="none"/>
          </a:ln>
        </p:spPr>
      </p:cxnSp>
      <p:sp>
        <p:nvSpPr>
          <p:cNvPr id="3223" name="Google Shape;3223;p232"/>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500">
                <a:solidFill>
                  <a:schemeClr val="dk1"/>
                </a:solidFill>
                <a:latin typeface="Montserrat"/>
                <a:ea typeface="Montserrat"/>
                <a:cs typeface="Montserrat"/>
                <a:sym typeface="Montserrat"/>
              </a:rPr>
              <a:t>σ</a:t>
            </a:r>
            <a:endParaRPr/>
          </a:p>
        </p:txBody>
      </p:sp>
      <p:sp>
        <p:nvSpPr>
          <p:cNvPr id="3224" name="Google Shape;3224;p232"/>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232"/>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500">
                <a:solidFill>
                  <a:schemeClr val="dk1"/>
                </a:solidFill>
                <a:latin typeface="Montserrat"/>
                <a:ea typeface="Montserrat"/>
                <a:cs typeface="Montserrat"/>
                <a:sym typeface="Montserrat"/>
              </a:rPr>
              <a:t>σ</a:t>
            </a:r>
            <a:endParaRPr/>
          </a:p>
        </p:txBody>
      </p:sp>
      <p:sp>
        <p:nvSpPr>
          <p:cNvPr id="3226" name="Google Shape;3226;p232"/>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227" name="Google Shape;3227;p232"/>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228" name="Google Shape;3228;p232"/>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229" name="Google Shape;3229;p232"/>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230" name="Google Shape;3230;p232"/>
          <p:cNvCxnSpPr>
            <a:endCxn id="3223"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31" name="Google Shape;3231;p232"/>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32" name="Google Shape;3232;p232"/>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33" name="Google Shape;3233;p232"/>
          <p:cNvCxnSpPr>
            <a:endCxn id="3226"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234" name="Google Shape;3234;p232"/>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235" name="Google Shape;3235;p232"/>
          <p:cNvCxnSpPr>
            <a:stCxn id="3223" idx="0"/>
            <a:endCxn id="3227"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236" name="Google Shape;3236;p232"/>
          <p:cNvCxnSpPr>
            <a:stCxn id="3224" idx="0"/>
            <a:endCxn id="3227"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237" name="Google Shape;3237;p232"/>
          <p:cNvCxnSpPr>
            <a:stCxn id="3227" idx="0"/>
            <a:endCxn id="3228"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238" name="Google Shape;3238;p232"/>
          <p:cNvCxnSpPr>
            <a:stCxn id="3225" idx="0"/>
            <a:endCxn id="3229"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239" name="Google Shape;3239;p232"/>
          <p:cNvCxnSpPr>
            <a:stCxn id="3229"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240" name="Google Shape;3240;p232"/>
          <p:cNvCxnSpPr>
            <a:stCxn id="3229"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241" name="Google Shape;3241;p232"/>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42" name="Google Shape;3242;p232"/>
          <p:cNvCxnSpPr>
            <a:stCxn id="3241"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243" name="Google Shape;3243;p232"/>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244" name="Google Shape;3244;p232"/>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sp>
        <p:nvSpPr>
          <p:cNvPr id="3245" name="Google Shape;3245;p232"/>
          <p:cNvSpPr txBox="1"/>
          <p:nvPr>
            <p:ph idx="1" type="body"/>
          </p:nvPr>
        </p:nvSpPr>
        <p:spPr>
          <a:xfrm>
            <a:off x="5919775" y="1094200"/>
            <a:ext cx="3224100" cy="3474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solidFill>
                  <a:srgbClr val="434343"/>
                </a:solidFill>
                <a:latin typeface="Montserrat"/>
                <a:ea typeface="Montserrat"/>
                <a:cs typeface="Montserrat"/>
                <a:sym typeface="Montserrat"/>
              </a:rPr>
              <a:t>Here we can see the entire LSTM cell.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3000">
                <a:solidFill>
                  <a:srgbClr val="434343"/>
                </a:solidFill>
                <a:latin typeface="Montserrat"/>
                <a:ea typeface="Montserrat"/>
                <a:cs typeface="Montserrat"/>
                <a:sym typeface="Montserrat"/>
              </a:rPr>
              <a:t>Let’s go through the process!</a:t>
            </a:r>
            <a:endParaRPr sz="3000">
              <a:solidFill>
                <a:srgbClr val="434343"/>
              </a:solidFill>
              <a:latin typeface="Montserrat"/>
              <a:ea typeface="Montserrat"/>
              <a:cs typeface="Montserrat"/>
              <a:sym typeface="Montserrat"/>
            </a:endParaRPr>
          </a:p>
        </p:txBody>
      </p:sp>
      <p:sp>
        <p:nvSpPr>
          <p:cNvPr id="3246" name="Google Shape;3246;p232"/>
          <p:cNvSpPr txBox="1"/>
          <p:nvPr/>
        </p:nvSpPr>
        <p:spPr>
          <a:xfrm>
            <a:off x="5372575" y="4827900"/>
            <a:ext cx="37713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latin typeface="Courier New"/>
                <a:ea typeface="Courier New"/>
                <a:cs typeface="Courier New"/>
                <a:sym typeface="Courier New"/>
              </a:rPr>
              <a:t>http://colah.github.io/posts/2015-08-Understanding-LSTMs/</a:t>
            </a:r>
            <a:endParaRPr sz="800">
              <a:latin typeface="Courier New"/>
              <a:ea typeface="Courier New"/>
              <a:cs typeface="Courier New"/>
              <a:sym typeface="Courier New"/>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50" name="Shape 3250"/>
        <p:cNvGrpSpPr/>
        <p:nvPr/>
      </p:nvGrpSpPr>
      <p:grpSpPr>
        <a:xfrm>
          <a:off x="0" y="0"/>
          <a:ext cx="0" cy="0"/>
          <a:chOff x="0" y="0"/>
          <a:chExt cx="0" cy="0"/>
        </a:xfrm>
      </p:grpSpPr>
      <p:sp>
        <p:nvSpPr>
          <p:cNvPr id="3251" name="Google Shape;3251;p23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252" name="Google Shape;3252;p23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53" name="Google Shape;3253;p23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254" name="Google Shape;3254;p233"/>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55" name="Google Shape;3255;p233"/>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56" name="Google Shape;3256;p233"/>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257" name="Google Shape;3257;p233"/>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258" name="Google Shape;3258;p233"/>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259" name="Google Shape;3259;p233"/>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260" name="Google Shape;3260;p233"/>
          <p:cNvCxnSpPr>
            <a:stCxn id="3261"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262" name="Google Shape;3262;p233"/>
          <p:cNvCxnSpPr/>
          <p:nvPr/>
        </p:nvCxnSpPr>
        <p:spPr>
          <a:xfrm>
            <a:off x="826375" y="3730150"/>
            <a:ext cx="375600" cy="0"/>
          </a:xfrm>
          <a:prstGeom prst="straightConnector1">
            <a:avLst/>
          </a:prstGeom>
          <a:noFill/>
          <a:ln cap="flat" cmpd="sng" w="38100">
            <a:solidFill>
              <a:srgbClr val="000000"/>
            </a:solidFill>
            <a:prstDash val="solid"/>
            <a:round/>
            <a:headEnd len="med" w="med" type="none"/>
            <a:tailEnd len="med" w="med" type="none"/>
          </a:ln>
        </p:spPr>
      </p:cxnSp>
      <p:sp>
        <p:nvSpPr>
          <p:cNvPr id="3263" name="Google Shape;3263;p233"/>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264" name="Google Shape;3264;p233"/>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233"/>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266" name="Google Shape;3266;p233"/>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267" name="Google Shape;3267;p233"/>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268" name="Google Shape;3268;p233"/>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269" name="Google Shape;3269;p233"/>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270" name="Google Shape;3270;p233"/>
          <p:cNvCxnSpPr>
            <a:endCxn id="3263"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71" name="Google Shape;3271;p233"/>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72" name="Google Shape;3272;p233"/>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273" name="Google Shape;3273;p233"/>
          <p:cNvCxnSpPr>
            <a:endCxn id="3266"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274" name="Google Shape;3274;p233"/>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275" name="Google Shape;3275;p233"/>
          <p:cNvCxnSpPr>
            <a:stCxn id="3263" idx="0"/>
            <a:endCxn id="3267"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276" name="Google Shape;3276;p233"/>
          <p:cNvCxnSpPr>
            <a:stCxn id="3264" idx="0"/>
            <a:endCxn id="3267"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277" name="Google Shape;3277;p233"/>
          <p:cNvCxnSpPr>
            <a:stCxn id="3267" idx="0"/>
            <a:endCxn id="3268"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278" name="Google Shape;3278;p233"/>
          <p:cNvCxnSpPr>
            <a:stCxn id="3265" idx="0"/>
            <a:endCxn id="3269"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279" name="Google Shape;3279;p233"/>
          <p:cNvCxnSpPr>
            <a:stCxn id="3269"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280" name="Google Shape;3280;p233"/>
          <p:cNvCxnSpPr>
            <a:stCxn id="3269"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281" name="Google Shape;3281;p233"/>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82" name="Google Shape;3282;p233"/>
          <p:cNvCxnSpPr>
            <a:stCxn id="3281"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283" name="Google Shape;3283;p233"/>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284" name="Google Shape;3284;p233"/>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sp>
        <p:nvSpPr>
          <p:cNvPr id="3285" name="Google Shape;3285;p233"/>
          <p:cNvSpPr txBox="1"/>
          <p:nvPr>
            <p:ph idx="1" type="body"/>
          </p:nvPr>
        </p:nvSpPr>
        <p:spPr>
          <a:xfrm>
            <a:off x="5919775" y="1094200"/>
            <a:ext cx="3224100" cy="34746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3000">
                <a:solidFill>
                  <a:srgbClr val="434343"/>
                </a:solidFill>
                <a:latin typeface="Montserrat"/>
                <a:ea typeface="Montserrat"/>
                <a:cs typeface="Montserrat"/>
                <a:sym typeface="Montserrat"/>
              </a:rPr>
              <a:t>Here we can see the entire LSTM cell. </a:t>
            </a:r>
            <a:endParaRPr sz="3000">
              <a:solidFill>
                <a:srgbClr val="434343"/>
              </a:solidFill>
              <a:latin typeface="Montserrat"/>
              <a:ea typeface="Montserrat"/>
              <a:cs typeface="Montserrat"/>
              <a:sym typeface="Montserrat"/>
            </a:endParaRPr>
          </a:p>
          <a:p>
            <a:pPr indent="0" lvl="0" marL="0" marR="0" rtl="0" algn="l">
              <a:lnSpc>
                <a:spcPct val="115000"/>
              </a:lnSpc>
              <a:spcBef>
                <a:spcPts val="1600"/>
              </a:spcBef>
              <a:spcAft>
                <a:spcPts val="1600"/>
              </a:spcAft>
              <a:buNone/>
            </a:pPr>
            <a:r>
              <a:rPr lang="en" sz="3000">
                <a:solidFill>
                  <a:srgbClr val="434343"/>
                </a:solidFill>
                <a:latin typeface="Montserrat"/>
                <a:ea typeface="Montserrat"/>
                <a:cs typeface="Montserrat"/>
                <a:sym typeface="Montserrat"/>
              </a:rPr>
              <a:t>Let’s go through the process!</a:t>
            </a:r>
            <a:endParaRPr sz="3000">
              <a:solidFill>
                <a:srgbClr val="434343"/>
              </a:solidFill>
              <a:latin typeface="Montserrat"/>
              <a:ea typeface="Montserrat"/>
              <a:cs typeface="Montserrat"/>
              <a:sym typeface="Montserrat"/>
            </a:endParaRPr>
          </a:p>
        </p:txBody>
      </p:sp>
      <p:cxnSp>
        <p:nvCxnSpPr>
          <p:cNvPr id="3286" name="Google Shape;3286;p233"/>
          <p:cNvCxnSpPr/>
          <p:nvPr/>
        </p:nvCxnSpPr>
        <p:spPr>
          <a:xfrm>
            <a:off x="1202000" y="3726850"/>
            <a:ext cx="2228700" cy="0"/>
          </a:xfrm>
          <a:prstGeom prst="straightConnector1">
            <a:avLst/>
          </a:prstGeom>
          <a:noFill/>
          <a:ln cap="flat" cmpd="sng" w="38100">
            <a:solidFill>
              <a:srgbClr val="000000"/>
            </a:solidFill>
            <a:prstDash val="solid"/>
            <a:round/>
            <a:headEnd len="med" w="med" type="none"/>
            <a:tailEnd len="med" w="med" type="none"/>
          </a:ln>
        </p:spPr>
      </p:cxnSp>
      <p:sp>
        <p:nvSpPr>
          <p:cNvPr id="3287" name="Google Shape;3287;p233"/>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88" name="Google Shape;3288;p233"/>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89" name="Google Shape;3289;p233"/>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90" name="Google Shape;3290;p233"/>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91" name="Google Shape;3291;p233"/>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292" name="Google Shape;3292;p233"/>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6" name="Shape 3296"/>
        <p:cNvGrpSpPr/>
        <p:nvPr/>
      </p:nvGrpSpPr>
      <p:grpSpPr>
        <a:xfrm>
          <a:off x="0" y="0"/>
          <a:ext cx="0" cy="0"/>
          <a:chOff x="0" y="0"/>
          <a:chExt cx="0" cy="0"/>
        </a:xfrm>
      </p:grpSpPr>
      <p:sp>
        <p:nvSpPr>
          <p:cNvPr id="3297" name="Google Shape;3297;p23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298" name="Google Shape;3298;p23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299" name="Google Shape;3299;p23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00" name="Google Shape;3300;p234"/>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01" name="Google Shape;3301;p234"/>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302" name="Google Shape;3302;p234"/>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303" name="Google Shape;3303;p234"/>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304" name="Google Shape;3304;p234"/>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305" name="Google Shape;3305;p234"/>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306" name="Google Shape;3306;p234"/>
          <p:cNvCxnSpPr>
            <a:stCxn id="3307"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308" name="Google Shape;3308;p234"/>
          <p:cNvCxnSpPr/>
          <p:nvPr/>
        </p:nvCxnSpPr>
        <p:spPr>
          <a:xfrm>
            <a:off x="826375" y="3730150"/>
            <a:ext cx="375600" cy="0"/>
          </a:xfrm>
          <a:prstGeom prst="straightConnector1">
            <a:avLst/>
          </a:prstGeom>
          <a:noFill/>
          <a:ln cap="flat" cmpd="sng" w="38100">
            <a:solidFill>
              <a:srgbClr val="000000"/>
            </a:solidFill>
            <a:prstDash val="solid"/>
            <a:round/>
            <a:headEnd len="med" w="med" type="none"/>
            <a:tailEnd len="med" w="med" type="none"/>
          </a:ln>
        </p:spPr>
      </p:cxnSp>
      <p:sp>
        <p:nvSpPr>
          <p:cNvPr id="3309" name="Google Shape;3309;p234"/>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310" name="Google Shape;3310;p234"/>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234"/>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312" name="Google Shape;3312;p234"/>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313" name="Google Shape;3313;p234"/>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314" name="Google Shape;3314;p234"/>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315" name="Google Shape;3315;p234"/>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316" name="Google Shape;3316;p234"/>
          <p:cNvCxnSpPr>
            <a:endCxn id="3309"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17" name="Google Shape;3317;p234"/>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18" name="Google Shape;3318;p234"/>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19" name="Google Shape;3319;p234"/>
          <p:cNvCxnSpPr>
            <a:endCxn id="3312"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320" name="Google Shape;3320;p234"/>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321" name="Google Shape;3321;p234"/>
          <p:cNvCxnSpPr>
            <a:stCxn id="3309" idx="0"/>
            <a:endCxn id="3313"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322" name="Google Shape;3322;p234"/>
          <p:cNvCxnSpPr>
            <a:stCxn id="3310" idx="0"/>
            <a:endCxn id="3313"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323" name="Google Shape;3323;p234"/>
          <p:cNvCxnSpPr>
            <a:stCxn id="3313" idx="0"/>
            <a:endCxn id="3314"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324" name="Google Shape;3324;p234"/>
          <p:cNvCxnSpPr>
            <a:stCxn id="3311" idx="0"/>
            <a:endCxn id="3315"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325" name="Google Shape;3325;p234"/>
          <p:cNvCxnSpPr>
            <a:stCxn id="3315"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326" name="Google Shape;3326;p234"/>
          <p:cNvCxnSpPr>
            <a:stCxn id="3315"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327" name="Google Shape;3327;p234"/>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28" name="Google Shape;3328;p234"/>
          <p:cNvCxnSpPr>
            <a:stCxn id="3327"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329" name="Google Shape;3329;p234"/>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330" name="Google Shape;3330;p234"/>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cxnSp>
        <p:nvCxnSpPr>
          <p:cNvPr id="3331" name="Google Shape;3331;p234"/>
          <p:cNvCxnSpPr/>
          <p:nvPr/>
        </p:nvCxnSpPr>
        <p:spPr>
          <a:xfrm>
            <a:off x="1202000" y="3726850"/>
            <a:ext cx="2228700" cy="0"/>
          </a:xfrm>
          <a:prstGeom prst="straightConnector1">
            <a:avLst/>
          </a:prstGeom>
          <a:noFill/>
          <a:ln cap="flat" cmpd="sng" w="38100">
            <a:solidFill>
              <a:srgbClr val="000000"/>
            </a:solidFill>
            <a:prstDash val="solid"/>
            <a:round/>
            <a:headEnd len="med" w="med" type="none"/>
            <a:tailEnd len="med" w="med" type="none"/>
          </a:ln>
        </p:spPr>
      </p:cxnSp>
      <p:sp>
        <p:nvSpPr>
          <p:cNvPr id="3332" name="Google Shape;3332;p234"/>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3" name="Google Shape;3333;p234"/>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4" name="Google Shape;3334;p234"/>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5" name="Google Shape;3335;p234"/>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6" name="Google Shape;3336;p234"/>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37" name="Google Shape;3337;p234"/>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1" name="Shape 3341"/>
        <p:cNvGrpSpPr/>
        <p:nvPr/>
      </p:nvGrpSpPr>
      <p:grpSpPr>
        <a:xfrm>
          <a:off x="0" y="0"/>
          <a:ext cx="0" cy="0"/>
          <a:chOff x="0" y="0"/>
          <a:chExt cx="0" cy="0"/>
        </a:xfrm>
      </p:grpSpPr>
      <p:sp>
        <p:nvSpPr>
          <p:cNvPr id="3342" name="Google Shape;3342;p2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343" name="Google Shape;3343;p2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44" name="Google Shape;3344;p2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45" name="Google Shape;3345;p235"/>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46" name="Google Shape;3346;p235"/>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347" name="Google Shape;3347;p235"/>
          <p:cNvCxnSpPr/>
          <p:nvPr/>
        </p:nvCxnSpPr>
        <p:spPr>
          <a:xfrm>
            <a:off x="152400" y="3730150"/>
            <a:ext cx="641100" cy="0"/>
          </a:xfrm>
          <a:prstGeom prst="straightConnector1">
            <a:avLst/>
          </a:prstGeom>
          <a:noFill/>
          <a:ln cap="flat" cmpd="sng" w="28575">
            <a:solidFill>
              <a:srgbClr val="FF0000"/>
            </a:solidFill>
            <a:prstDash val="solid"/>
            <a:round/>
            <a:headEnd len="med" w="med" type="none"/>
            <a:tailEnd len="med" w="med" type="triangle"/>
          </a:ln>
        </p:spPr>
      </p:cxnSp>
      <p:cxnSp>
        <p:nvCxnSpPr>
          <p:cNvPr id="3348" name="Google Shape;3348;p235"/>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349" name="Google Shape;3349;p235"/>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350" name="Google Shape;3350;p235"/>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351" name="Google Shape;3351;p235"/>
          <p:cNvCxnSpPr>
            <a:stCxn id="3352" idx="0"/>
          </p:cNvCxnSpPr>
          <p:nvPr/>
        </p:nvCxnSpPr>
        <p:spPr>
          <a:xfrm rot="-5400000">
            <a:off x="678475" y="3933550"/>
            <a:ext cx="628500" cy="218400"/>
          </a:xfrm>
          <a:prstGeom prst="curvedConnector3">
            <a:avLst>
              <a:gd fmla="val 50000" name="adj1"/>
            </a:avLst>
          </a:prstGeom>
          <a:noFill/>
          <a:ln cap="flat" cmpd="sng" w="38100">
            <a:solidFill>
              <a:srgbClr val="FF0000"/>
            </a:solidFill>
            <a:prstDash val="solid"/>
            <a:round/>
            <a:headEnd len="med" w="med" type="none"/>
            <a:tailEnd len="med" w="med" type="none"/>
          </a:ln>
        </p:spPr>
      </p:cxnSp>
      <p:cxnSp>
        <p:nvCxnSpPr>
          <p:cNvPr id="3353" name="Google Shape;3353;p235"/>
          <p:cNvCxnSpPr/>
          <p:nvPr/>
        </p:nvCxnSpPr>
        <p:spPr>
          <a:xfrm>
            <a:off x="826375" y="3730150"/>
            <a:ext cx="375600" cy="0"/>
          </a:xfrm>
          <a:prstGeom prst="straightConnector1">
            <a:avLst/>
          </a:prstGeom>
          <a:noFill/>
          <a:ln cap="flat" cmpd="sng" w="38100">
            <a:solidFill>
              <a:srgbClr val="FF0000"/>
            </a:solidFill>
            <a:prstDash val="solid"/>
            <a:round/>
            <a:headEnd len="med" w="med" type="none"/>
            <a:tailEnd len="med" w="med" type="none"/>
          </a:ln>
        </p:spPr>
      </p:cxnSp>
      <p:sp>
        <p:nvSpPr>
          <p:cNvPr id="3354" name="Google Shape;3354;p235"/>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355" name="Google Shape;3355;p235"/>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235"/>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357" name="Google Shape;3357;p235"/>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358" name="Google Shape;3358;p235"/>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359" name="Google Shape;3359;p235"/>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360" name="Google Shape;3360;p235"/>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361" name="Google Shape;3361;p235"/>
          <p:cNvCxnSpPr>
            <a:endCxn id="3354"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62" name="Google Shape;3362;p235"/>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63" name="Google Shape;3363;p235"/>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364" name="Google Shape;3364;p235"/>
          <p:cNvCxnSpPr>
            <a:endCxn id="3357" idx="4"/>
          </p:cNvCxnSpPr>
          <p:nvPr/>
        </p:nvCxnSpPr>
        <p:spPr>
          <a:xfrm rot="10800000">
            <a:off x="1202000" y="2235825"/>
            <a:ext cx="0" cy="1487700"/>
          </a:xfrm>
          <a:prstGeom prst="straightConnector1">
            <a:avLst/>
          </a:prstGeom>
          <a:noFill/>
          <a:ln cap="flat" cmpd="sng" w="28575">
            <a:solidFill>
              <a:srgbClr val="FF0000"/>
            </a:solidFill>
            <a:prstDash val="solid"/>
            <a:round/>
            <a:headEnd len="med" w="med" type="none"/>
            <a:tailEnd len="med" w="med" type="triangle"/>
          </a:ln>
        </p:spPr>
      </p:cxnSp>
      <p:sp>
        <p:nvSpPr>
          <p:cNvPr id="3365" name="Google Shape;3365;p235"/>
          <p:cNvSpPr/>
          <p:nvPr/>
        </p:nvSpPr>
        <p:spPr>
          <a:xfrm>
            <a:off x="921500" y="3062475"/>
            <a:ext cx="561000" cy="3855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366" name="Google Shape;3366;p235"/>
          <p:cNvCxnSpPr>
            <a:stCxn id="3354" idx="0"/>
            <a:endCxn id="3358"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367" name="Google Shape;3367;p235"/>
          <p:cNvCxnSpPr>
            <a:stCxn id="3355" idx="0"/>
            <a:endCxn id="3358"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368" name="Google Shape;3368;p235"/>
          <p:cNvCxnSpPr>
            <a:stCxn id="3358" idx="0"/>
            <a:endCxn id="3359"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369" name="Google Shape;3369;p235"/>
          <p:cNvCxnSpPr>
            <a:stCxn id="3356" idx="0"/>
            <a:endCxn id="3360"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370" name="Google Shape;3370;p235"/>
          <p:cNvCxnSpPr>
            <a:stCxn id="3360"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371" name="Google Shape;3371;p235"/>
          <p:cNvCxnSpPr>
            <a:stCxn id="3360"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372" name="Google Shape;3372;p235"/>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73" name="Google Shape;3373;p235"/>
          <p:cNvCxnSpPr>
            <a:stCxn id="3372"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374" name="Google Shape;3374;p235"/>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375" name="Google Shape;3375;p235"/>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cxnSp>
        <p:nvCxnSpPr>
          <p:cNvPr id="3376" name="Google Shape;3376;p235"/>
          <p:cNvCxnSpPr/>
          <p:nvPr/>
        </p:nvCxnSpPr>
        <p:spPr>
          <a:xfrm>
            <a:off x="1202000" y="3726850"/>
            <a:ext cx="2228700" cy="0"/>
          </a:xfrm>
          <a:prstGeom prst="straightConnector1">
            <a:avLst/>
          </a:prstGeom>
          <a:noFill/>
          <a:ln cap="flat" cmpd="sng" w="38100">
            <a:solidFill>
              <a:srgbClr val="000000"/>
            </a:solidFill>
            <a:prstDash val="solid"/>
            <a:round/>
            <a:headEnd len="med" w="med" type="none"/>
            <a:tailEnd len="med" w="med" type="none"/>
          </a:ln>
        </p:spPr>
      </p:cxnSp>
      <p:sp>
        <p:nvSpPr>
          <p:cNvPr id="3377" name="Google Shape;3377;p235"/>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78" name="Google Shape;3378;p235"/>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79" name="Google Shape;3379;p235"/>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80" name="Google Shape;3380;p235"/>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81" name="Google Shape;3381;p235"/>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382" name="Google Shape;3382;p235"/>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383" name="Google Shape;3383;p235"/>
          <p:cNvPicPr preferRelativeResize="0"/>
          <p:nvPr/>
        </p:nvPicPr>
        <p:blipFill rotWithShape="1">
          <a:blip r:embed="rId4">
            <a:alphaModFix/>
          </a:blip>
          <a:srcRect b="27126" l="54740" r="3877" t="38108"/>
          <a:stretch/>
        </p:blipFill>
        <p:spPr>
          <a:xfrm>
            <a:off x="5355350" y="2310950"/>
            <a:ext cx="3784052" cy="981875"/>
          </a:xfrm>
          <a:prstGeom prst="rect">
            <a:avLst/>
          </a:prstGeom>
          <a:noFill/>
          <a:ln>
            <a:noFill/>
          </a:ln>
        </p:spPr>
      </p:pic>
      <p:sp>
        <p:nvSpPr>
          <p:cNvPr id="3384" name="Google Shape;3384;p235"/>
          <p:cNvSpPr txBox="1"/>
          <p:nvPr/>
        </p:nvSpPr>
        <p:spPr>
          <a:xfrm>
            <a:off x="826375" y="24808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f</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8" name="Shape 3388"/>
        <p:cNvGrpSpPr/>
        <p:nvPr/>
      </p:nvGrpSpPr>
      <p:grpSpPr>
        <a:xfrm>
          <a:off x="0" y="0"/>
          <a:ext cx="0" cy="0"/>
          <a:chOff x="0" y="0"/>
          <a:chExt cx="0" cy="0"/>
        </a:xfrm>
      </p:grpSpPr>
      <p:sp>
        <p:nvSpPr>
          <p:cNvPr id="3389" name="Google Shape;3389;p2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390" name="Google Shape;3390;p2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91" name="Google Shape;3391;p2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92" name="Google Shape;3392;p236"/>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93" name="Google Shape;3393;p236"/>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394" name="Google Shape;3394;p236"/>
          <p:cNvCxnSpPr/>
          <p:nvPr/>
        </p:nvCxnSpPr>
        <p:spPr>
          <a:xfrm>
            <a:off x="152400" y="3730150"/>
            <a:ext cx="641100" cy="0"/>
          </a:xfrm>
          <a:prstGeom prst="straightConnector1">
            <a:avLst/>
          </a:prstGeom>
          <a:noFill/>
          <a:ln cap="flat" cmpd="sng" w="28575">
            <a:solidFill>
              <a:srgbClr val="FF0000"/>
            </a:solidFill>
            <a:prstDash val="solid"/>
            <a:round/>
            <a:headEnd len="med" w="med" type="none"/>
            <a:tailEnd len="med" w="med" type="triangle"/>
          </a:ln>
        </p:spPr>
      </p:cxnSp>
      <p:cxnSp>
        <p:nvCxnSpPr>
          <p:cNvPr id="3395" name="Google Shape;3395;p236"/>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396" name="Google Shape;3396;p236"/>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397" name="Google Shape;3397;p236"/>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398" name="Google Shape;3398;p236"/>
          <p:cNvCxnSpPr>
            <a:stCxn id="3399" idx="0"/>
          </p:cNvCxnSpPr>
          <p:nvPr/>
        </p:nvCxnSpPr>
        <p:spPr>
          <a:xfrm rot="-5400000">
            <a:off x="678475" y="3933550"/>
            <a:ext cx="628500" cy="218400"/>
          </a:xfrm>
          <a:prstGeom prst="curvedConnector3">
            <a:avLst>
              <a:gd fmla="val 50000" name="adj1"/>
            </a:avLst>
          </a:prstGeom>
          <a:noFill/>
          <a:ln cap="flat" cmpd="sng" w="38100">
            <a:solidFill>
              <a:srgbClr val="FF0000"/>
            </a:solidFill>
            <a:prstDash val="solid"/>
            <a:round/>
            <a:headEnd len="med" w="med" type="none"/>
            <a:tailEnd len="med" w="med" type="none"/>
          </a:ln>
        </p:spPr>
      </p:cxnSp>
      <p:cxnSp>
        <p:nvCxnSpPr>
          <p:cNvPr id="3400" name="Google Shape;3400;p236"/>
          <p:cNvCxnSpPr/>
          <p:nvPr/>
        </p:nvCxnSpPr>
        <p:spPr>
          <a:xfrm>
            <a:off x="826375" y="3730150"/>
            <a:ext cx="1833000" cy="0"/>
          </a:xfrm>
          <a:prstGeom prst="straightConnector1">
            <a:avLst/>
          </a:prstGeom>
          <a:noFill/>
          <a:ln cap="flat" cmpd="sng" w="38100">
            <a:solidFill>
              <a:srgbClr val="FF0000"/>
            </a:solidFill>
            <a:prstDash val="solid"/>
            <a:round/>
            <a:headEnd len="med" w="med" type="none"/>
            <a:tailEnd len="med" w="med" type="none"/>
          </a:ln>
        </p:spPr>
      </p:cxnSp>
      <p:sp>
        <p:nvSpPr>
          <p:cNvPr id="3401" name="Google Shape;3401;p236"/>
          <p:cNvSpPr/>
          <p:nvPr/>
        </p:nvSpPr>
        <p:spPr>
          <a:xfrm>
            <a:off x="1678625" y="3062475"/>
            <a:ext cx="561000" cy="3855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402" name="Google Shape;3402;p236"/>
          <p:cNvSpPr/>
          <p:nvPr/>
        </p:nvSpPr>
        <p:spPr>
          <a:xfrm>
            <a:off x="2379938" y="3062475"/>
            <a:ext cx="561000" cy="3855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236"/>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404" name="Google Shape;3404;p236"/>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405" name="Google Shape;3405;p236"/>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406" name="Google Shape;3406;p236"/>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407" name="Google Shape;3407;p236"/>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408" name="Google Shape;3408;p236"/>
          <p:cNvCxnSpPr>
            <a:endCxn id="3401" idx="2"/>
          </p:cNvCxnSpPr>
          <p:nvPr/>
        </p:nvCxnSpPr>
        <p:spPr>
          <a:xfrm rot="10800000">
            <a:off x="1959125" y="3447975"/>
            <a:ext cx="0" cy="300600"/>
          </a:xfrm>
          <a:prstGeom prst="straightConnector1">
            <a:avLst/>
          </a:prstGeom>
          <a:noFill/>
          <a:ln cap="flat" cmpd="sng" w="38100">
            <a:solidFill>
              <a:srgbClr val="FF0000"/>
            </a:solidFill>
            <a:prstDash val="solid"/>
            <a:round/>
            <a:headEnd len="med" w="med" type="none"/>
            <a:tailEnd len="med" w="med" type="none"/>
          </a:ln>
        </p:spPr>
      </p:cxnSp>
      <p:cxnSp>
        <p:nvCxnSpPr>
          <p:cNvPr id="3409" name="Google Shape;3409;p236"/>
          <p:cNvCxnSpPr/>
          <p:nvPr/>
        </p:nvCxnSpPr>
        <p:spPr>
          <a:xfrm rot="10800000">
            <a:off x="2660450" y="3447975"/>
            <a:ext cx="0" cy="300600"/>
          </a:xfrm>
          <a:prstGeom prst="straightConnector1">
            <a:avLst/>
          </a:prstGeom>
          <a:noFill/>
          <a:ln cap="flat" cmpd="sng" w="38100">
            <a:solidFill>
              <a:srgbClr val="FF0000"/>
            </a:solidFill>
            <a:prstDash val="solid"/>
            <a:round/>
            <a:headEnd len="med" w="med" type="none"/>
            <a:tailEnd len="med" w="med" type="none"/>
          </a:ln>
        </p:spPr>
      </p:cxnSp>
      <p:cxnSp>
        <p:nvCxnSpPr>
          <p:cNvPr id="3410" name="Google Shape;3410;p236"/>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411" name="Google Shape;3411;p236"/>
          <p:cNvCxnSpPr>
            <a:endCxn id="3404"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412" name="Google Shape;3412;p236"/>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413" name="Google Shape;3413;p236"/>
          <p:cNvCxnSpPr>
            <a:stCxn id="3401" idx="0"/>
            <a:endCxn id="3405" idx="2"/>
          </p:cNvCxnSpPr>
          <p:nvPr/>
        </p:nvCxnSpPr>
        <p:spPr>
          <a:xfrm rot="-5400000">
            <a:off x="2028875" y="2623725"/>
            <a:ext cx="369000" cy="508500"/>
          </a:xfrm>
          <a:prstGeom prst="curvedConnector2">
            <a:avLst/>
          </a:prstGeom>
          <a:noFill/>
          <a:ln cap="flat" cmpd="sng" w="28575">
            <a:solidFill>
              <a:srgbClr val="FF0000"/>
            </a:solidFill>
            <a:prstDash val="solid"/>
            <a:round/>
            <a:headEnd len="med" w="med" type="none"/>
            <a:tailEnd len="med" w="med" type="triangle"/>
          </a:ln>
        </p:spPr>
      </p:cxnSp>
      <p:cxnSp>
        <p:nvCxnSpPr>
          <p:cNvPr id="3414" name="Google Shape;3414;p236"/>
          <p:cNvCxnSpPr>
            <a:stCxn id="3402" idx="0"/>
            <a:endCxn id="3405" idx="4"/>
          </p:cNvCxnSpPr>
          <p:nvPr/>
        </p:nvCxnSpPr>
        <p:spPr>
          <a:xfrm rot="10800000">
            <a:off x="2660438" y="2886075"/>
            <a:ext cx="0" cy="176400"/>
          </a:xfrm>
          <a:prstGeom prst="straightConnector1">
            <a:avLst/>
          </a:prstGeom>
          <a:noFill/>
          <a:ln cap="flat" cmpd="sng" w="38100">
            <a:solidFill>
              <a:srgbClr val="FF0000"/>
            </a:solidFill>
            <a:prstDash val="solid"/>
            <a:round/>
            <a:headEnd len="med" w="med" type="none"/>
            <a:tailEnd len="med" w="med" type="none"/>
          </a:ln>
        </p:spPr>
      </p:cxnSp>
      <p:cxnSp>
        <p:nvCxnSpPr>
          <p:cNvPr id="3415" name="Google Shape;3415;p236"/>
          <p:cNvCxnSpPr>
            <a:stCxn id="3405" idx="0"/>
            <a:endCxn id="3406"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416" name="Google Shape;3416;p236"/>
          <p:cNvCxnSpPr>
            <a:stCxn id="3403" idx="0"/>
            <a:endCxn id="3407"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417" name="Google Shape;3417;p236"/>
          <p:cNvCxnSpPr>
            <a:stCxn id="3407"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418" name="Google Shape;3418;p236"/>
          <p:cNvCxnSpPr>
            <a:stCxn id="3407"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419" name="Google Shape;3419;p236"/>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20" name="Google Shape;3420;p236"/>
          <p:cNvCxnSpPr>
            <a:stCxn id="3419"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421" name="Google Shape;3421;p236"/>
          <p:cNvSpPr txBox="1"/>
          <p:nvPr/>
        </p:nvSpPr>
        <p:spPr>
          <a:xfrm>
            <a:off x="2324225" y="306247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422" name="Google Shape;3422;p236"/>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sp>
        <p:nvSpPr>
          <p:cNvPr id="3423" name="Google Shape;3423;p236"/>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4" name="Google Shape;3424;p236"/>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5" name="Google Shape;3425;p236"/>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6" name="Google Shape;3426;p236"/>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7" name="Google Shape;3427;p236"/>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28" name="Google Shape;3428;p236"/>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cxnSp>
        <p:nvCxnSpPr>
          <p:cNvPr id="3429" name="Google Shape;3429;p236"/>
          <p:cNvCxnSpPr/>
          <p:nvPr/>
        </p:nvCxnSpPr>
        <p:spPr>
          <a:xfrm>
            <a:off x="2664425" y="3730150"/>
            <a:ext cx="781200" cy="0"/>
          </a:xfrm>
          <a:prstGeom prst="straightConnector1">
            <a:avLst/>
          </a:prstGeom>
          <a:noFill/>
          <a:ln cap="flat" cmpd="sng" w="38100">
            <a:solidFill>
              <a:srgbClr val="000000"/>
            </a:solidFill>
            <a:prstDash val="solid"/>
            <a:round/>
            <a:headEnd len="med" w="med" type="none"/>
            <a:tailEnd len="med" w="med" type="none"/>
          </a:ln>
        </p:spPr>
      </p:cxnSp>
      <p:pic>
        <p:nvPicPr>
          <p:cNvPr id="3430" name="Google Shape;3430;p236"/>
          <p:cNvPicPr preferRelativeResize="0"/>
          <p:nvPr/>
        </p:nvPicPr>
        <p:blipFill rotWithShape="1">
          <a:blip r:embed="rId4">
            <a:alphaModFix/>
          </a:blip>
          <a:srcRect b="23050" l="53348" r="752" t="37192"/>
          <a:stretch/>
        </p:blipFill>
        <p:spPr>
          <a:xfrm>
            <a:off x="5689239" y="2398300"/>
            <a:ext cx="3212413" cy="859475"/>
          </a:xfrm>
          <a:prstGeom prst="rect">
            <a:avLst/>
          </a:prstGeom>
          <a:noFill/>
          <a:ln>
            <a:noFill/>
          </a:ln>
        </p:spPr>
      </p:pic>
      <p:sp>
        <p:nvSpPr>
          <p:cNvPr id="3431" name="Google Shape;3431;p236"/>
          <p:cNvSpPr txBox="1"/>
          <p:nvPr/>
        </p:nvSpPr>
        <p:spPr>
          <a:xfrm>
            <a:off x="1678625" y="25251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i</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32" name="Google Shape;3432;p236"/>
          <p:cNvSpPr txBox="1"/>
          <p:nvPr/>
        </p:nvSpPr>
        <p:spPr>
          <a:xfrm>
            <a:off x="2690625" y="2738325"/>
            <a:ext cx="4443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C</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33" name="Google Shape;3433;p236"/>
          <p:cNvSpPr txBox="1"/>
          <p:nvPr/>
        </p:nvSpPr>
        <p:spPr>
          <a:xfrm>
            <a:off x="2754275" y="2624325"/>
            <a:ext cx="3054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0000"/>
                </a:solidFill>
                <a:latin typeface="Montserrat"/>
                <a:ea typeface="Montserrat"/>
                <a:cs typeface="Montserrat"/>
                <a:sym typeface="Montserrat"/>
              </a:rPr>
              <a:t>~</a:t>
            </a:r>
            <a:endParaRPr sz="2000">
              <a:solidFill>
                <a:srgbClr val="FF0000"/>
              </a:solidFill>
              <a:latin typeface="Montserrat"/>
              <a:ea typeface="Montserrat"/>
              <a:cs typeface="Montserrat"/>
              <a:sym typeface="Montserrat"/>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7" name="Shape 3437"/>
        <p:cNvGrpSpPr/>
        <p:nvPr/>
      </p:nvGrpSpPr>
      <p:grpSpPr>
        <a:xfrm>
          <a:off x="0" y="0"/>
          <a:ext cx="0" cy="0"/>
          <a:chOff x="0" y="0"/>
          <a:chExt cx="0" cy="0"/>
        </a:xfrm>
      </p:grpSpPr>
      <p:sp>
        <p:nvSpPr>
          <p:cNvPr id="3438" name="Google Shape;3438;p2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439" name="Google Shape;3439;p2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40" name="Google Shape;3440;p2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441" name="Google Shape;3441;p237"/>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2" name="Google Shape;3442;p237"/>
          <p:cNvCxnSpPr/>
          <p:nvPr/>
        </p:nvCxnSpPr>
        <p:spPr>
          <a:xfrm>
            <a:off x="152400" y="2043075"/>
            <a:ext cx="641100" cy="0"/>
          </a:xfrm>
          <a:prstGeom prst="straightConnector1">
            <a:avLst/>
          </a:prstGeom>
          <a:noFill/>
          <a:ln cap="flat" cmpd="sng" w="28575">
            <a:solidFill>
              <a:srgbClr val="FF0000"/>
            </a:solidFill>
            <a:prstDash val="solid"/>
            <a:round/>
            <a:headEnd len="med" w="med" type="none"/>
            <a:tailEnd len="med" w="med" type="triangle"/>
          </a:ln>
        </p:spPr>
      </p:cxnSp>
      <p:cxnSp>
        <p:nvCxnSpPr>
          <p:cNvPr id="3443" name="Google Shape;3443;p237"/>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444" name="Google Shape;3444;p237"/>
          <p:cNvCxnSpPr/>
          <p:nvPr/>
        </p:nvCxnSpPr>
        <p:spPr>
          <a:xfrm>
            <a:off x="826375" y="2043050"/>
            <a:ext cx="4775400" cy="0"/>
          </a:xfrm>
          <a:prstGeom prst="straightConnector1">
            <a:avLst/>
          </a:prstGeom>
          <a:noFill/>
          <a:ln cap="flat" cmpd="sng" w="38100">
            <a:solidFill>
              <a:srgbClr val="FF0000"/>
            </a:solidFill>
            <a:prstDash val="solid"/>
            <a:round/>
            <a:headEnd len="med" w="med" type="none"/>
            <a:tailEnd len="med" w="med" type="triangle"/>
          </a:ln>
        </p:spPr>
      </p:cxnSp>
      <p:cxnSp>
        <p:nvCxnSpPr>
          <p:cNvPr id="3445" name="Google Shape;3445;p237"/>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446" name="Google Shape;3446;p237"/>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447" name="Google Shape;3447;p237"/>
          <p:cNvCxnSpPr>
            <a:stCxn id="3448"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449" name="Google Shape;3449;p237"/>
          <p:cNvCxnSpPr/>
          <p:nvPr/>
        </p:nvCxnSpPr>
        <p:spPr>
          <a:xfrm>
            <a:off x="826375" y="3730150"/>
            <a:ext cx="1833000" cy="0"/>
          </a:xfrm>
          <a:prstGeom prst="straightConnector1">
            <a:avLst/>
          </a:prstGeom>
          <a:noFill/>
          <a:ln cap="flat" cmpd="sng" w="38100">
            <a:solidFill>
              <a:srgbClr val="000000"/>
            </a:solidFill>
            <a:prstDash val="solid"/>
            <a:round/>
            <a:headEnd len="med" w="med" type="none"/>
            <a:tailEnd len="med" w="med" type="none"/>
          </a:ln>
        </p:spPr>
      </p:cxnSp>
      <p:sp>
        <p:nvSpPr>
          <p:cNvPr id="3450" name="Google Shape;3450;p237"/>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451" name="Google Shape;3451;p237"/>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237"/>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453" name="Google Shape;3453;p237"/>
          <p:cNvSpPr/>
          <p:nvPr/>
        </p:nvSpPr>
        <p:spPr>
          <a:xfrm>
            <a:off x="1009250" y="1850325"/>
            <a:ext cx="385500" cy="3855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454" name="Google Shape;3454;p237"/>
          <p:cNvSpPr/>
          <p:nvPr/>
        </p:nvSpPr>
        <p:spPr>
          <a:xfrm>
            <a:off x="2467700" y="2500700"/>
            <a:ext cx="385500" cy="3855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455" name="Google Shape;3455;p237"/>
          <p:cNvSpPr/>
          <p:nvPr/>
        </p:nvSpPr>
        <p:spPr>
          <a:xfrm>
            <a:off x="2467700" y="1824550"/>
            <a:ext cx="385500" cy="3855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456" name="Google Shape;3456;p237"/>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457" name="Google Shape;3457;p237"/>
          <p:cNvCxnSpPr>
            <a:endCxn id="3450"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458" name="Google Shape;3458;p237"/>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459" name="Google Shape;3459;p237"/>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460" name="Google Shape;3460;p237"/>
          <p:cNvCxnSpPr>
            <a:stCxn id="3461" idx="0"/>
            <a:endCxn id="3453" idx="4"/>
          </p:cNvCxnSpPr>
          <p:nvPr/>
        </p:nvCxnSpPr>
        <p:spPr>
          <a:xfrm rot="10800000">
            <a:off x="1202000" y="2235975"/>
            <a:ext cx="0" cy="826500"/>
          </a:xfrm>
          <a:prstGeom prst="straightConnector1">
            <a:avLst/>
          </a:prstGeom>
          <a:noFill/>
          <a:ln cap="flat" cmpd="sng" w="28575">
            <a:solidFill>
              <a:srgbClr val="FF0000"/>
            </a:solidFill>
            <a:prstDash val="solid"/>
            <a:round/>
            <a:headEnd len="med" w="med" type="none"/>
            <a:tailEnd len="med" w="med" type="triangle"/>
          </a:ln>
        </p:spPr>
      </p:cxnSp>
      <p:sp>
        <p:nvSpPr>
          <p:cNvPr id="3461" name="Google Shape;3461;p237"/>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462" name="Google Shape;3462;p237"/>
          <p:cNvCxnSpPr>
            <a:stCxn id="3450" idx="0"/>
            <a:endCxn id="3454" idx="2"/>
          </p:cNvCxnSpPr>
          <p:nvPr/>
        </p:nvCxnSpPr>
        <p:spPr>
          <a:xfrm rot="-5400000">
            <a:off x="2028875" y="2623725"/>
            <a:ext cx="369000" cy="508500"/>
          </a:xfrm>
          <a:prstGeom prst="curvedConnector2">
            <a:avLst/>
          </a:prstGeom>
          <a:noFill/>
          <a:ln cap="flat" cmpd="sng" w="28575">
            <a:solidFill>
              <a:srgbClr val="FF0000"/>
            </a:solidFill>
            <a:prstDash val="solid"/>
            <a:round/>
            <a:headEnd len="med" w="med" type="none"/>
            <a:tailEnd len="med" w="med" type="triangle"/>
          </a:ln>
        </p:spPr>
      </p:cxnSp>
      <p:cxnSp>
        <p:nvCxnSpPr>
          <p:cNvPr id="3463" name="Google Shape;3463;p237"/>
          <p:cNvCxnSpPr>
            <a:stCxn id="3451" idx="0"/>
            <a:endCxn id="3454" idx="4"/>
          </p:cNvCxnSpPr>
          <p:nvPr/>
        </p:nvCxnSpPr>
        <p:spPr>
          <a:xfrm rot="10800000">
            <a:off x="2660438" y="2886075"/>
            <a:ext cx="0" cy="176400"/>
          </a:xfrm>
          <a:prstGeom prst="straightConnector1">
            <a:avLst/>
          </a:prstGeom>
          <a:noFill/>
          <a:ln cap="flat" cmpd="sng" w="38100">
            <a:solidFill>
              <a:srgbClr val="FF0000"/>
            </a:solidFill>
            <a:prstDash val="solid"/>
            <a:round/>
            <a:headEnd len="med" w="med" type="none"/>
            <a:tailEnd len="med" w="med" type="none"/>
          </a:ln>
        </p:spPr>
      </p:cxnSp>
      <p:cxnSp>
        <p:nvCxnSpPr>
          <p:cNvPr id="3464" name="Google Shape;3464;p237"/>
          <p:cNvCxnSpPr>
            <a:stCxn id="3454" idx="0"/>
            <a:endCxn id="3455" idx="4"/>
          </p:cNvCxnSpPr>
          <p:nvPr/>
        </p:nvCxnSpPr>
        <p:spPr>
          <a:xfrm rot="10800000">
            <a:off x="2660450" y="2210000"/>
            <a:ext cx="0" cy="290700"/>
          </a:xfrm>
          <a:prstGeom prst="straightConnector1">
            <a:avLst/>
          </a:prstGeom>
          <a:noFill/>
          <a:ln cap="flat" cmpd="sng" w="28575">
            <a:solidFill>
              <a:srgbClr val="FF0000"/>
            </a:solidFill>
            <a:prstDash val="solid"/>
            <a:round/>
            <a:headEnd len="med" w="med" type="none"/>
            <a:tailEnd len="med" w="med" type="triangle"/>
          </a:ln>
        </p:spPr>
      </p:cxnSp>
      <p:cxnSp>
        <p:nvCxnSpPr>
          <p:cNvPr id="3465" name="Google Shape;3465;p237"/>
          <p:cNvCxnSpPr>
            <a:stCxn id="3452" idx="0"/>
            <a:endCxn id="3456"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466" name="Google Shape;3466;p237"/>
          <p:cNvCxnSpPr>
            <a:stCxn id="3456"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467" name="Google Shape;3467;p237"/>
          <p:cNvCxnSpPr>
            <a:stCxn id="3456"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468" name="Google Shape;3468;p237"/>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69" name="Google Shape;3469;p237"/>
          <p:cNvCxnSpPr>
            <a:stCxn id="3468"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470" name="Google Shape;3470;p237"/>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471" name="Google Shape;3471;p237"/>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sp>
        <p:nvSpPr>
          <p:cNvPr id="3472" name="Google Shape;3472;p237"/>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3" name="Google Shape;3473;p237"/>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4" name="Google Shape;3474;p237"/>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5" name="Google Shape;3475;p237"/>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6" name="Google Shape;3476;p237"/>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77" name="Google Shape;3477;p237"/>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cxnSp>
        <p:nvCxnSpPr>
          <p:cNvPr id="3478" name="Google Shape;3478;p237"/>
          <p:cNvCxnSpPr/>
          <p:nvPr/>
        </p:nvCxnSpPr>
        <p:spPr>
          <a:xfrm>
            <a:off x="2664425" y="3730150"/>
            <a:ext cx="781200" cy="0"/>
          </a:xfrm>
          <a:prstGeom prst="straightConnector1">
            <a:avLst/>
          </a:prstGeom>
          <a:noFill/>
          <a:ln cap="flat" cmpd="sng" w="38100">
            <a:solidFill>
              <a:srgbClr val="000000"/>
            </a:solidFill>
            <a:prstDash val="solid"/>
            <a:round/>
            <a:headEnd len="med" w="med" type="none"/>
            <a:tailEnd len="med" w="med" type="none"/>
          </a:ln>
        </p:spPr>
      </p:cxnSp>
      <p:cxnSp>
        <p:nvCxnSpPr>
          <p:cNvPr id="3479" name="Google Shape;3479;p237"/>
          <p:cNvCxnSpPr/>
          <p:nvPr/>
        </p:nvCxnSpPr>
        <p:spPr>
          <a:xfrm rot="10800000">
            <a:off x="1202000" y="3429550"/>
            <a:ext cx="0" cy="300600"/>
          </a:xfrm>
          <a:prstGeom prst="straightConnector1">
            <a:avLst/>
          </a:prstGeom>
          <a:noFill/>
          <a:ln cap="flat" cmpd="sng" w="38100">
            <a:solidFill>
              <a:srgbClr val="000000"/>
            </a:solidFill>
            <a:prstDash val="solid"/>
            <a:round/>
            <a:headEnd len="med" w="med" type="none"/>
            <a:tailEnd len="med" w="med" type="none"/>
          </a:ln>
        </p:spPr>
      </p:cxnSp>
      <p:sp>
        <p:nvSpPr>
          <p:cNvPr id="3480" name="Google Shape;3480;p237"/>
          <p:cNvSpPr txBox="1"/>
          <p:nvPr/>
        </p:nvSpPr>
        <p:spPr>
          <a:xfrm>
            <a:off x="1678625" y="25251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i</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81" name="Google Shape;3481;p237"/>
          <p:cNvSpPr txBox="1"/>
          <p:nvPr/>
        </p:nvSpPr>
        <p:spPr>
          <a:xfrm>
            <a:off x="2690625" y="2738325"/>
            <a:ext cx="4443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C</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482" name="Google Shape;3482;p237"/>
          <p:cNvSpPr txBox="1"/>
          <p:nvPr/>
        </p:nvSpPr>
        <p:spPr>
          <a:xfrm>
            <a:off x="826375" y="24808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Montserrat"/>
                <a:ea typeface="Montserrat"/>
                <a:cs typeface="Montserrat"/>
                <a:sym typeface="Montserrat"/>
              </a:rPr>
              <a:t>f</a:t>
            </a:r>
            <a:r>
              <a:rPr b="1" baseline="-25000" lang="en" sz="1800">
                <a:solidFill>
                  <a:srgbClr val="FF0000"/>
                </a:solidFill>
                <a:latin typeface="Montserrat"/>
                <a:ea typeface="Montserrat"/>
                <a:cs typeface="Montserrat"/>
                <a:sym typeface="Montserrat"/>
              </a:rPr>
              <a:t>t</a:t>
            </a:r>
            <a:endParaRPr b="1" baseline="-25000" sz="1800">
              <a:solidFill>
                <a:srgbClr val="FF0000"/>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483" name="Google Shape;3483;p237"/>
          <p:cNvPicPr preferRelativeResize="0"/>
          <p:nvPr/>
        </p:nvPicPr>
        <p:blipFill rotWithShape="1">
          <a:blip r:embed="rId4">
            <a:alphaModFix/>
          </a:blip>
          <a:srcRect b="30752" l="53074" r="10361" t="45840"/>
          <a:stretch/>
        </p:blipFill>
        <p:spPr>
          <a:xfrm>
            <a:off x="5658675" y="2602266"/>
            <a:ext cx="3343324" cy="661076"/>
          </a:xfrm>
          <a:prstGeom prst="rect">
            <a:avLst/>
          </a:prstGeom>
          <a:noFill/>
          <a:ln>
            <a:noFill/>
          </a:ln>
        </p:spPr>
      </p:pic>
      <p:sp>
        <p:nvSpPr>
          <p:cNvPr id="3484" name="Google Shape;3484;p237"/>
          <p:cNvSpPr txBox="1"/>
          <p:nvPr/>
        </p:nvSpPr>
        <p:spPr>
          <a:xfrm>
            <a:off x="2754275" y="2624325"/>
            <a:ext cx="305400" cy="4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0000"/>
                </a:solidFill>
                <a:latin typeface="Montserrat"/>
                <a:ea typeface="Montserrat"/>
                <a:cs typeface="Montserrat"/>
                <a:sym typeface="Montserrat"/>
              </a:rPr>
              <a:t>~</a:t>
            </a:r>
            <a:endParaRPr sz="2000">
              <a:solidFill>
                <a:srgbClr val="FF0000"/>
              </a:solidFill>
              <a:latin typeface="Montserrat"/>
              <a:ea typeface="Montserrat"/>
              <a:cs typeface="Montserrat"/>
              <a:sym typeface="Montserrat"/>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8" name="Shape 3488"/>
        <p:cNvGrpSpPr/>
        <p:nvPr/>
      </p:nvGrpSpPr>
      <p:grpSpPr>
        <a:xfrm>
          <a:off x="0" y="0"/>
          <a:ext cx="0" cy="0"/>
          <a:chOff x="0" y="0"/>
          <a:chExt cx="0" cy="0"/>
        </a:xfrm>
      </p:grpSpPr>
      <p:sp>
        <p:nvSpPr>
          <p:cNvPr id="3489" name="Google Shape;3489;p2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a:t>
            </a:r>
            <a:endParaRPr>
              <a:latin typeface="Montserrat"/>
              <a:ea typeface="Montserrat"/>
              <a:cs typeface="Montserrat"/>
              <a:sym typeface="Montserrat"/>
            </a:endParaRPr>
          </a:p>
        </p:txBody>
      </p:sp>
      <p:pic>
        <p:nvPicPr>
          <p:cNvPr descr="watermark.jpg" id="3490" name="Google Shape;3490;p2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491" name="Google Shape;3491;p2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492" name="Google Shape;3492;p238"/>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93" name="Google Shape;3493;p238"/>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494" name="Google Shape;3494;p238"/>
          <p:cNvCxnSpPr/>
          <p:nvPr/>
        </p:nvCxnSpPr>
        <p:spPr>
          <a:xfrm>
            <a:off x="152400" y="3730150"/>
            <a:ext cx="641100" cy="0"/>
          </a:xfrm>
          <a:prstGeom prst="straightConnector1">
            <a:avLst/>
          </a:prstGeom>
          <a:noFill/>
          <a:ln cap="flat" cmpd="sng" w="28575">
            <a:solidFill>
              <a:srgbClr val="FF0000"/>
            </a:solidFill>
            <a:prstDash val="solid"/>
            <a:round/>
            <a:headEnd len="med" w="med" type="none"/>
            <a:tailEnd len="med" w="med" type="triangle"/>
          </a:ln>
        </p:spPr>
      </p:cxnSp>
      <p:cxnSp>
        <p:nvCxnSpPr>
          <p:cNvPr id="3495" name="Google Shape;3495;p238"/>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496" name="Google Shape;3496;p238"/>
          <p:cNvCxnSpPr/>
          <p:nvPr/>
        </p:nvCxnSpPr>
        <p:spPr>
          <a:xfrm>
            <a:off x="4282075" y="3723550"/>
            <a:ext cx="1467000" cy="6600"/>
          </a:xfrm>
          <a:prstGeom prst="straightConnector1">
            <a:avLst/>
          </a:prstGeom>
          <a:noFill/>
          <a:ln cap="flat" cmpd="sng" w="38100">
            <a:solidFill>
              <a:srgbClr val="FF0000"/>
            </a:solidFill>
            <a:prstDash val="solid"/>
            <a:round/>
            <a:headEnd len="med" w="med" type="none"/>
            <a:tailEnd len="med" w="med" type="triangle"/>
          </a:ln>
        </p:spPr>
      </p:cxnSp>
      <p:cxnSp>
        <p:nvCxnSpPr>
          <p:cNvPr id="3497" name="Google Shape;3497;p238"/>
          <p:cNvCxnSpPr/>
          <p:nvPr/>
        </p:nvCxnSpPr>
        <p:spPr>
          <a:xfrm flipH="1" rot="5400000">
            <a:off x="3450750" y="2401400"/>
            <a:ext cx="2358900" cy="305400"/>
          </a:xfrm>
          <a:prstGeom prst="curvedConnector3">
            <a:avLst>
              <a:gd fmla="val 50000" name="adj1"/>
            </a:avLst>
          </a:prstGeom>
          <a:noFill/>
          <a:ln cap="flat" cmpd="sng" w="38100">
            <a:solidFill>
              <a:srgbClr val="FF0000"/>
            </a:solidFill>
            <a:prstDash val="dash"/>
            <a:round/>
            <a:headEnd len="med" w="med" type="none"/>
            <a:tailEnd len="med" w="med" type="triangle"/>
          </a:ln>
        </p:spPr>
      </p:cxnSp>
      <p:cxnSp>
        <p:nvCxnSpPr>
          <p:cNvPr id="3498" name="Google Shape;3498;p238"/>
          <p:cNvCxnSpPr>
            <a:stCxn id="3499" idx="0"/>
          </p:cNvCxnSpPr>
          <p:nvPr/>
        </p:nvCxnSpPr>
        <p:spPr>
          <a:xfrm rot="-5400000">
            <a:off x="678475" y="3933550"/>
            <a:ext cx="628500" cy="218400"/>
          </a:xfrm>
          <a:prstGeom prst="curvedConnector3">
            <a:avLst>
              <a:gd fmla="val 50000" name="adj1"/>
            </a:avLst>
          </a:prstGeom>
          <a:noFill/>
          <a:ln cap="flat" cmpd="sng" w="38100">
            <a:solidFill>
              <a:srgbClr val="FF0000"/>
            </a:solidFill>
            <a:prstDash val="solid"/>
            <a:round/>
            <a:headEnd len="med" w="med" type="none"/>
            <a:tailEnd len="med" w="med" type="none"/>
          </a:ln>
        </p:spPr>
      </p:cxnSp>
      <p:cxnSp>
        <p:nvCxnSpPr>
          <p:cNvPr id="3500" name="Google Shape;3500;p238"/>
          <p:cNvCxnSpPr/>
          <p:nvPr/>
        </p:nvCxnSpPr>
        <p:spPr>
          <a:xfrm>
            <a:off x="826375" y="3730150"/>
            <a:ext cx="375600" cy="0"/>
          </a:xfrm>
          <a:prstGeom prst="straightConnector1">
            <a:avLst/>
          </a:prstGeom>
          <a:noFill/>
          <a:ln cap="flat" cmpd="sng" w="38100">
            <a:solidFill>
              <a:srgbClr val="FF0000"/>
            </a:solidFill>
            <a:prstDash val="solid"/>
            <a:round/>
            <a:headEnd len="med" w="med" type="none"/>
            <a:tailEnd len="med" w="med" type="none"/>
          </a:ln>
        </p:spPr>
      </p:cxnSp>
      <p:sp>
        <p:nvSpPr>
          <p:cNvPr id="3501" name="Google Shape;3501;p238"/>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02" name="Google Shape;3502;p238"/>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238"/>
          <p:cNvSpPr/>
          <p:nvPr/>
        </p:nvSpPr>
        <p:spPr>
          <a:xfrm>
            <a:off x="3165125" y="3062475"/>
            <a:ext cx="561000" cy="385500"/>
          </a:xfrm>
          <a:prstGeom prst="roundRect">
            <a:avLst>
              <a:gd fmla="val 16667" name="adj"/>
            </a:avLst>
          </a:prstGeom>
          <a:solidFill>
            <a:srgbClr val="CFE2F3"/>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04" name="Google Shape;3504;p238"/>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505" name="Google Shape;3505;p238"/>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506" name="Google Shape;3506;p238"/>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507" name="Google Shape;3507;p238"/>
          <p:cNvSpPr/>
          <p:nvPr/>
        </p:nvSpPr>
        <p:spPr>
          <a:xfrm>
            <a:off x="3870400" y="2786950"/>
            <a:ext cx="385500" cy="3855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508" name="Google Shape;3508;p238"/>
          <p:cNvCxnSpPr>
            <a:endCxn id="3501"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09" name="Google Shape;3509;p238"/>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10" name="Google Shape;3510;p238"/>
          <p:cNvCxnSpPr/>
          <p:nvPr/>
        </p:nvCxnSpPr>
        <p:spPr>
          <a:xfrm rot="10800000">
            <a:off x="3445625" y="3447975"/>
            <a:ext cx="0" cy="300600"/>
          </a:xfrm>
          <a:prstGeom prst="straightConnector1">
            <a:avLst/>
          </a:prstGeom>
          <a:noFill/>
          <a:ln cap="flat" cmpd="sng" w="38100">
            <a:solidFill>
              <a:srgbClr val="FF0000"/>
            </a:solidFill>
            <a:prstDash val="solid"/>
            <a:round/>
            <a:headEnd len="med" w="med" type="none"/>
            <a:tailEnd len="med" w="med" type="none"/>
          </a:ln>
        </p:spPr>
      </p:cxnSp>
      <p:cxnSp>
        <p:nvCxnSpPr>
          <p:cNvPr id="3511" name="Google Shape;3511;p238"/>
          <p:cNvCxnSpPr>
            <a:endCxn id="3504" idx="4"/>
          </p:cNvCxnSpPr>
          <p:nvPr/>
        </p:nvCxnSpPr>
        <p:spPr>
          <a:xfrm rot="10800000">
            <a:off x="1202000" y="2235825"/>
            <a:ext cx="0" cy="1487700"/>
          </a:xfrm>
          <a:prstGeom prst="straightConnector1">
            <a:avLst/>
          </a:prstGeom>
          <a:noFill/>
          <a:ln cap="flat" cmpd="sng" w="28575">
            <a:solidFill>
              <a:srgbClr val="000000"/>
            </a:solidFill>
            <a:prstDash val="solid"/>
            <a:round/>
            <a:headEnd len="med" w="med" type="none"/>
            <a:tailEnd len="med" w="med" type="triangle"/>
          </a:ln>
        </p:spPr>
      </p:cxnSp>
      <p:sp>
        <p:nvSpPr>
          <p:cNvPr id="3512" name="Google Shape;3512;p238"/>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513" name="Google Shape;3513;p238"/>
          <p:cNvCxnSpPr>
            <a:stCxn id="3501" idx="0"/>
            <a:endCxn id="3505"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514" name="Google Shape;3514;p238"/>
          <p:cNvCxnSpPr>
            <a:stCxn id="3502" idx="0"/>
            <a:endCxn id="3505"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515" name="Google Shape;3515;p238"/>
          <p:cNvCxnSpPr>
            <a:stCxn id="3505" idx="0"/>
            <a:endCxn id="3506"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516" name="Google Shape;3516;p238"/>
          <p:cNvCxnSpPr>
            <a:stCxn id="3503" idx="0"/>
            <a:endCxn id="3507" idx="1"/>
          </p:cNvCxnSpPr>
          <p:nvPr/>
        </p:nvCxnSpPr>
        <p:spPr>
          <a:xfrm rot="-5400000">
            <a:off x="3576725" y="2712375"/>
            <a:ext cx="219000" cy="481200"/>
          </a:xfrm>
          <a:prstGeom prst="curvedConnector3">
            <a:avLst>
              <a:gd fmla="val 114361" name="adj1"/>
            </a:avLst>
          </a:prstGeom>
          <a:noFill/>
          <a:ln cap="flat" cmpd="sng" w="28575">
            <a:solidFill>
              <a:srgbClr val="FF0000"/>
            </a:solidFill>
            <a:prstDash val="solid"/>
            <a:round/>
            <a:headEnd len="med" w="med" type="none"/>
            <a:tailEnd len="med" w="med" type="triangle"/>
          </a:ln>
        </p:spPr>
      </p:cxnSp>
      <p:cxnSp>
        <p:nvCxnSpPr>
          <p:cNvPr id="3517" name="Google Shape;3517;p238"/>
          <p:cNvCxnSpPr>
            <a:stCxn id="3507" idx="4"/>
          </p:cNvCxnSpPr>
          <p:nvPr/>
        </p:nvCxnSpPr>
        <p:spPr>
          <a:xfrm flipH="1" rot="-5400000">
            <a:off x="3904450" y="3331150"/>
            <a:ext cx="546300" cy="228900"/>
          </a:xfrm>
          <a:prstGeom prst="curvedConnector3">
            <a:avLst>
              <a:gd fmla="val 50000" name="adj1"/>
            </a:avLst>
          </a:prstGeom>
          <a:noFill/>
          <a:ln cap="flat" cmpd="sng" w="38100">
            <a:solidFill>
              <a:srgbClr val="FF0000"/>
            </a:solidFill>
            <a:prstDash val="solid"/>
            <a:round/>
            <a:headEnd len="med" w="med" type="none"/>
            <a:tailEnd len="med" w="med" type="none"/>
          </a:ln>
        </p:spPr>
      </p:cxnSp>
      <p:cxnSp>
        <p:nvCxnSpPr>
          <p:cNvPr id="3518" name="Google Shape;3518;p238"/>
          <p:cNvCxnSpPr>
            <a:stCxn id="3507" idx="0"/>
          </p:cNvCxnSpPr>
          <p:nvPr/>
        </p:nvCxnSpPr>
        <p:spPr>
          <a:xfrm rot="10800000">
            <a:off x="4061650" y="2506450"/>
            <a:ext cx="1500" cy="280500"/>
          </a:xfrm>
          <a:prstGeom prst="straightConnector1">
            <a:avLst/>
          </a:prstGeom>
          <a:noFill/>
          <a:ln cap="flat" cmpd="sng" w="38100">
            <a:solidFill>
              <a:srgbClr val="FF0000"/>
            </a:solidFill>
            <a:prstDash val="solid"/>
            <a:round/>
            <a:headEnd len="med" w="med" type="none"/>
            <a:tailEnd len="med" w="med" type="none"/>
          </a:ln>
        </p:spPr>
      </p:cxnSp>
      <p:sp>
        <p:nvSpPr>
          <p:cNvPr id="3519" name="Google Shape;3519;p238"/>
          <p:cNvSpPr/>
          <p:nvPr/>
        </p:nvSpPr>
        <p:spPr>
          <a:xfrm>
            <a:off x="3781900" y="2247250"/>
            <a:ext cx="561000" cy="259200"/>
          </a:xfrm>
          <a:prstGeom prst="ellipse">
            <a:avLst/>
          </a:prstGeom>
          <a:solidFill>
            <a:srgbClr val="EAD1DC"/>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20" name="Google Shape;3520;p238"/>
          <p:cNvCxnSpPr>
            <a:stCxn id="3519" idx="0"/>
          </p:cNvCxnSpPr>
          <p:nvPr/>
        </p:nvCxnSpPr>
        <p:spPr>
          <a:xfrm rot="10800000">
            <a:off x="4061500" y="2042950"/>
            <a:ext cx="900" cy="204300"/>
          </a:xfrm>
          <a:prstGeom prst="straightConnector1">
            <a:avLst/>
          </a:prstGeom>
          <a:noFill/>
          <a:ln cap="flat" cmpd="sng" w="38100">
            <a:solidFill>
              <a:srgbClr val="FF0000"/>
            </a:solidFill>
            <a:prstDash val="solid"/>
            <a:round/>
            <a:headEnd len="med" w="med" type="none"/>
            <a:tailEnd len="med" w="med" type="none"/>
          </a:ln>
        </p:spPr>
      </p:cxnSp>
      <p:sp>
        <p:nvSpPr>
          <p:cNvPr id="3521" name="Google Shape;3521;p238"/>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522" name="Google Shape;3522;p238"/>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cxnSp>
        <p:nvCxnSpPr>
          <p:cNvPr id="3523" name="Google Shape;3523;p238"/>
          <p:cNvCxnSpPr/>
          <p:nvPr/>
        </p:nvCxnSpPr>
        <p:spPr>
          <a:xfrm>
            <a:off x="1202000" y="3726850"/>
            <a:ext cx="2228700" cy="0"/>
          </a:xfrm>
          <a:prstGeom prst="straightConnector1">
            <a:avLst/>
          </a:prstGeom>
          <a:noFill/>
          <a:ln cap="flat" cmpd="sng" w="38100">
            <a:solidFill>
              <a:srgbClr val="FF0000"/>
            </a:solidFill>
            <a:prstDash val="solid"/>
            <a:round/>
            <a:headEnd len="med" w="med" type="none"/>
            <a:tailEnd len="med" w="med" type="none"/>
          </a:ln>
        </p:spPr>
      </p:cxnSp>
      <p:sp>
        <p:nvSpPr>
          <p:cNvPr id="3524" name="Google Shape;3524;p238"/>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5" name="Google Shape;3525;p238"/>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6" name="Google Shape;3526;p238"/>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7" name="Google Shape;3527;p238"/>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8" name="Google Shape;3528;p238"/>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29" name="Google Shape;3529;p238"/>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530" name="Google Shape;3530;p238"/>
          <p:cNvPicPr preferRelativeResize="0"/>
          <p:nvPr/>
        </p:nvPicPr>
        <p:blipFill rotWithShape="1">
          <a:blip r:embed="rId4">
            <a:alphaModFix/>
          </a:blip>
          <a:srcRect b="23051" l="54102" r="3407" t="36342"/>
          <a:stretch/>
        </p:blipFill>
        <p:spPr>
          <a:xfrm>
            <a:off x="5414250" y="2333175"/>
            <a:ext cx="3885226" cy="1146900"/>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4" name="Shape 3534"/>
        <p:cNvGrpSpPr/>
        <p:nvPr/>
      </p:nvGrpSpPr>
      <p:grpSpPr>
        <a:xfrm>
          <a:off x="0" y="0"/>
          <a:ext cx="0" cy="0"/>
          <a:chOff x="0" y="0"/>
          <a:chExt cx="0" cy="0"/>
        </a:xfrm>
      </p:grpSpPr>
      <p:sp>
        <p:nvSpPr>
          <p:cNvPr id="3535" name="Google Shape;3535;p2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An LSTM Cell with “peepholes”</a:t>
            </a:r>
            <a:endParaRPr>
              <a:latin typeface="Montserrat"/>
              <a:ea typeface="Montserrat"/>
              <a:cs typeface="Montserrat"/>
              <a:sym typeface="Montserrat"/>
            </a:endParaRPr>
          </a:p>
        </p:txBody>
      </p:sp>
      <p:pic>
        <p:nvPicPr>
          <p:cNvPr descr="watermark.jpg" id="3536" name="Google Shape;3536;p2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37" name="Google Shape;3537;p2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538" name="Google Shape;3538;p239"/>
          <p:cNvSpPr/>
          <p:nvPr/>
        </p:nvSpPr>
        <p:spPr>
          <a:xfrm>
            <a:off x="808475"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9" name="Google Shape;3539;p239"/>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540" name="Google Shape;3540;p239"/>
          <p:cNvCxnSpPr/>
          <p:nvPr/>
        </p:nvCxnSpPr>
        <p:spPr>
          <a:xfrm>
            <a:off x="152400" y="3730150"/>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541" name="Google Shape;3541;p239"/>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542" name="Google Shape;3542;p239"/>
          <p:cNvCxnSpPr/>
          <p:nvPr/>
        </p:nvCxnSpPr>
        <p:spPr>
          <a:xfrm>
            <a:off x="4282075" y="3723550"/>
            <a:ext cx="1467000" cy="6600"/>
          </a:xfrm>
          <a:prstGeom prst="straightConnector1">
            <a:avLst/>
          </a:prstGeom>
          <a:noFill/>
          <a:ln cap="flat" cmpd="sng" w="38100">
            <a:solidFill>
              <a:srgbClr val="000000"/>
            </a:solidFill>
            <a:prstDash val="solid"/>
            <a:round/>
            <a:headEnd len="med" w="med" type="none"/>
            <a:tailEnd len="med" w="med" type="triangle"/>
          </a:ln>
        </p:spPr>
      </p:cxnSp>
      <p:cxnSp>
        <p:nvCxnSpPr>
          <p:cNvPr id="3543" name="Google Shape;3543;p239"/>
          <p:cNvCxnSpPr/>
          <p:nvPr/>
        </p:nvCxnSpPr>
        <p:spPr>
          <a:xfrm flipH="1" rot="5400000">
            <a:off x="3450750" y="2401400"/>
            <a:ext cx="2358900" cy="3054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544" name="Google Shape;3544;p239"/>
          <p:cNvCxnSpPr>
            <a:stCxn id="3545" idx="0"/>
          </p:cNvCxnSpPr>
          <p:nvPr/>
        </p:nvCxnSpPr>
        <p:spPr>
          <a:xfrm rot="-5400000">
            <a:off x="678475" y="3933550"/>
            <a:ext cx="628500" cy="2184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546" name="Google Shape;3546;p239"/>
          <p:cNvCxnSpPr/>
          <p:nvPr/>
        </p:nvCxnSpPr>
        <p:spPr>
          <a:xfrm>
            <a:off x="826375" y="3730150"/>
            <a:ext cx="375600" cy="0"/>
          </a:xfrm>
          <a:prstGeom prst="straightConnector1">
            <a:avLst/>
          </a:prstGeom>
          <a:noFill/>
          <a:ln cap="flat" cmpd="sng" w="38100">
            <a:solidFill>
              <a:srgbClr val="000000"/>
            </a:solidFill>
            <a:prstDash val="solid"/>
            <a:round/>
            <a:headEnd len="med" w="med" type="none"/>
            <a:tailEnd len="med" w="med" type="none"/>
          </a:ln>
        </p:spPr>
      </p:cxnSp>
      <p:sp>
        <p:nvSpPr>
          <p:cNvPr id="3547" name="Google Shape;3547;p239"/>
          <p:cNvSpPr/>
          <p:nvPr/>
        </p:nvSpPr>
        <p:spPr>
          <a:xfrm>
            <a:off x="16786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48" name="Google Shape;3548;p239"/>
          <p:cNvSpPr/>
          <p:nvPr/>
        </p:nvSpPr>
        <p:spPr>
          <a:xfrm>
            <a:off x="2379938"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239"/>
          <p:cNvSpPr/>
          <p:nvPr/>
        </p:nvSpPr>
        <p:spPr>
          <a:xfrm>
            <a:off x="3165125"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50" name="Google Shape;3550;p239"/>
          <p:cNvSpPr/>
          <p:nvPr/>
        </p:nvSpPr>
        <p:spPr>
          <a:xfrm>
            <a:off x="1009250" y="185032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551" name="Google Shape;3551;p239"/>
          <p:cNvSpPr/>
          <p:nvPr/>
        </p:nvSpPr>
        <p:spPr>
          <a:xfrm>
            <a:off x="2467700" y="25007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sp>
        <p:nvSpPr>
          <p:cNvPr id="3552" name="Google Shape;3552;p239"/>
          <p:cNvSpPr/>
          <p:nvPr/>
        </p:nvSpPr>
        <p:spPr>
          <a:xfrm>
            <a:off x="2467700" y="18245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latin typeface="Montserrat"/>
                <a:ea typeface="Montserrat"/>
                <a:cs typeface="Montserrat"/>
                <a:sym typeface="Montserrat"/>
              </a:rPr>
              <a:t>+</a:t>
            </a:r>
            <a:endParaRPr b="1" sz="3000">
              <a:latin typeface="Montserrat"/>
              <a:ea typeface="Montserrat"/>
              <a:cs typeface="Montserrat"/>
              <a:sym typeface="Montserrat"/>
            </a:endParaRPr>
          </a:p>
        </p:txBody>
      </p:sp>
      <p:sp>
        <p:nvSpPr>
          <p:cNvPr id="3553" name="Google Shape;3553;p239"/>
          <p:cNvSpPr/>
          <p:nvPr/>
        </p:nvSpPr>
        <p:spPr>
          <a:xfrm>
            <a:off x="3870400" y="278695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554" name="Google Shape;3554;p239"/>
          <p:cNvCxnSpPr>
            <a:endCxn id="3547" idx="2"/>
          </p:cNvCxnSpPr>
          <p:nvPr/>
        </p:nvCxnSpPr>
        <p:spPr>
          <a:xfrm rot="10800000">
            <a:off x="19591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55" name="Google Shape;3555;p239"/>
          <p:cNvCxnSpPr/>
          <p:nvPr/>
        </p:nvCxnSpPr>
        <p:spPr>
          <a:xfrm rot="10800000">
            <a:off x="266045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56" name="Google Shape;3556;p239"/>
          <p:cNvCxnSpPr/>
          <p:nvPr/>
        </p:nvCxnSpPr>
        <p:spPr>
          <a:xfrm rot="10800000">
            <a:off x="3445625"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57" name="Google Shape;3557;p239"/>
          <p:cNvCxnSpPr>
            <a:stCxn id="3558" idx="2"/>
            <a:endCxn id="3550" idx="4"/>
          </p:cNvCxnSpPr>
          <p:nvPr/>
        </p:nvCxnSpPr>
        <p:spPr>
          <a:xfrm rot="10800000">
            <a:off x="1202000" y="2235975"/>
            <a:ext cx="0" cy="1212000"/>
          </a:xfrm>
          <a:prstGeom prst="straightConnector1">
            <a:avLst/>
          </a:prstGeom>
          <a:noFill/>
          <a:ln cap="flat" cmpd="sng" w="28575">
            <a:solidFill>
              <a:srgbClr val="000000"/>
            </a:solidFill>
            <a:prstDash val="solid"/>
            <a:round/>
            <a:headEnd len="med" w="med" type="none"/>
            <a:tailEnd len="med" w="med" type="triangle"/>
          </a:ln>
        </p:spPr>
      </p:cxnSp>
      <p:sp>
        <p:nvSpPr>
          <p:cNvPr id="3558" name="Google Shape;3558;p239"/>
          <p:cNvSpPr/>
          <p:nvPr/>
        </p:nvSpPr>
        <p:spPr>
          <a:xfrm>
            <a:off x="921500" y="3062475"/>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latin typeface="Montserrat"/>
                <a:ea typeface="Montserrat"/>
                <a:cs typeface="Montserrat"/>
                <a:sym typeface="Montserrat"/>
              </a:rPr>
              <a:t>σ</a:t>
            </a:r>
            <a:endParaRPr sz="3500">
              <a:latin typeface="Montserrat"/>
              <a:ea typeface="Montserrat"/>
              <a:cs typeface="Montserrat"/>
              <a:sym typeface="Montserrat"/>
            </a:endParaRPr>
          </a:p>
        </p:txBody>
      </p:sp>
      <p:cxnSp>
        <p:nvCxnSpPr>
          <p:cNvPr id="3559" name="Google Shape;3559;p239"/>
          <p:cNvCxnSpPr>
            <a:stCxn id="3547" idx="0"/>
            <a:endCxn id="3551" idx="2"/>
          </p:cNvCxnSpPr>
          <p:nvPr/>
        </p:nvCxnSpPr>
        <p:spPr>
          <a:xfrm rot="-5400000">
            <a:off x="2028875" y="2623725"/>
            <a:ext cx="369000" cy="508500"/>
          </a:xfrm>
          <a:prstGeom prst="curvedConnector2">
            <a:avLst/>
          </a:prstGeom>
          <a:noFill/>
          <a:ln cap="flat" cmpd="sng" w="28575">
            <a:solidFill>
              <a:srgbClr val="000000"/>
            </a:solidFill>
            <a:prstDash val="solid"/>
            <a:round/>
            <a:headEnd len="med" w="med" type="none"/>
            <a:tailEnd len="med" w="med" type="triangle"/>
          </a:ln>
        </p:spPr>
      </p:cxnSp>
      <p:cxnSp>
        <p:nvCxnSpPr>
          <p:cNvPr id="3560" name="Google Shape;3560;p239"/>
          <p:cNvCxnSpPr>
            <a:stCxn id="3548" idx="0"/>
            <a:endCxn id="3551" idx="4"/>
          </p:cNvCxnSpPr>
          <p:nvPr/>
        </p:nvCxnSpPr>
        <p:spPr>
          <a:xfrm rot="10800000">
            <a:off x="2660438" y="2886075"/>
            <a:ext cx="0" cy="176400"/>
          </a:xfrm>
          <a:prstGeom prst="straightConnector1">
            <a:avLst/>
          </a:prstGeom>
          <a:noFill/>
          <a:ln cap="flat" cmpd="sng" w="38100">
            <a:solidFill>
              <a:srgbClr val="000000"/>
            </a:solidFill>
            <a:prstDash val="solid"/>
            <a:round/>
            <a:headEnd len="med" w="med" type="none"/>
            <a:tailEnd len="med" w="med" type="none"/>
          </a:ln>
        </p:spPr>
      </p:cxnSp>
      <p:cxnSp>
        <p:nvCxnSpPr>
          <p:cNvPr id="3561" name="Google Shape;3561;p239"/>
          <p:cNvCxnSpPr>
            <a:stCxn id="3551" idx="0"/>
            <a:endCxn id="3552" idx="4"/>
          </p:cNvCxnSpPr>
          <p:nvPr/>
        </p:nvCxnSpPr>
        <p:spPr>
          <a:xfrm rot="10800000">
            <a:off x="26604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562" name="Google Shape;3562;p239"/>
          <p:cNvCxnSpPr>
            <a:stCxn id="3549" idx="0"/>
            <a:endCxn id="3553" idx="1"/>
          </p:cNvCxnSpPr>
          <p:nvPr/>
        </p:nvCxnSpPr>
        <p:spPr>
          <a:xfrm rot="-5400000">
            <a:off x="3576725" y="2712375"/>
            <a:ext cx="219000" cy="481200"/>
          </a:xfrm>
          <a:prstGeom prst="curvedConnector3">
            <a:avLst>
              <a:gd fmla="val 114361" name="adj1"/>
            </a:avLst>
          </a:prstGeom>
          <a:noFill/>
          <a:ln cap="flat" cmpd="sng" w="28575">
            <a:solidFill>
              <a:srgbClr val="000000"/>
            </a:solidFill>
            <a:prstDash val="solid"/>
            <a:round/>
            <a:headEnd len="med" w="med" type="none"/>
            <a:tailEnd len="med" w="med" type="triangle"/>
          </a:ln>
        </p:spPr>
      </p:cxnSp>
      <p:cxnSp>
        <p:nvCxnSpPr>
          <p:cNvPr id="3563" name="Google Shape;3563;p239"/>
          <p:cNvCxnSpPr>
            <a:stCxn id="3553" idx="4"/>
          </p:cNvCxnSpPr>
          <p:nvPr/>
        </p:nvCxnSpPr>
        <p:spPr>
          <a:xfrm flipH="1" rot="-5400000">
            <a:off x="3904450" y="3331150"/>
            <a:ext cx="546300" cy="228900"/>
          </a:xfrm>
          <a:prstGeom prst="curvedConnector3">
            <a:avLst>
              <a:gd fmla="val 50000" name="adj1"/>
            </a:avLst>
          </a:prstGeom>
          <a:noFill/>
          <a:ln cap="flat" cmpd="sng" w="38100">
            <a:solidFill>
              <a:srgbClr val="000000"/>
            </a:solidFill>
            <a:prstDash val="solid"/>
            <a:round/>
            <a:headEnd len="med" w="med" type="none"/>
            <a:tailEnd len="med" w="med" type="none"/>
          </a:ln>
        </p:spPr>
      </p:cxnSp>
      <p:cxnSp>
        <p:nvCxnSpPr>
          <p:cNvPr id="3564" name="Google Shape;3564;p239"/>
          <p:cNvCxnSpPr>
            <a:stCxn id="3553" idx="0"/>
          </p:cNvCxnSpPr>
          <p:nvPr/>
        </p:nvCxnSpPr>
        <p:spPr>
          <a:xfrm rot="10800000">
            <a:off x="4061650" y="2506450"/>
            <a:ext cx="1500" cy="280500"/>
          </a:xfrm>
          <a:prstGeom prst="straightConnector1">
            <a:avLst/>
          </a:prstGeom>
          <a:noFill/>
          <a:ln cap="flat" cmpd="sng" w="38100">
            <a:solidFill>
              <a:srgbClr val="000000"/>
            </a:solidFill>
            <a:prstDash val="solid"/>
            <a:round/>
            <a:headEnd len="med" w="med" type="none"/>
            <a:tailEnd len="med" w="med" type="none"/>
          </a:ln>
        </p:spPr>
      </p:cxnSp>
      <p:sp>
        <p:nvSpPr>
          <p:cNvPr id="3565" name="Google Shape;3565;p239"/>
          <p:cNvSpPr/>
          <p:nvPr/>
        </p:nvSpPr>
        <p:spPr>
          <a:xfrm>
            <a:off x="3781900" y="2247250"/>
            <a:ext cx="561000" cy="2592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66" name="Google Shape;3566;p239"/>
          <p:cNvCxnSpPr>
            <a:stCxn id="3565"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567" name="Google Shape;3567;p239"/>
          <p:cNvSpPr txBox="1"/>
          <p:nvPr/>
        </p:nvSpPr>
        <p:spPr>
          <a:xfrm>
            <a:off x="2298300" y="3037425"/>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568" name="Google Shape;3568;p239"/>
          <p:cNvSpPr txBox="1"/>
          <p:nvPr/>
        </p:nvSpPr>
        <p:spPr>
          <a:xfrm>
            <a:off x="3726125" y="2162600"/>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Montserrat"/>
                <a:ea typeface="Montserrat"/>
                <a:cs typeface="Montserrat"/>
                <a:sym typeface="Montserrat"/>
              </a:rPr>
              <a:t>tanh</a:t>
            </a:r>
            <a:endParaRPr sz="1600">
              <a:latin typeface="Montserrat"/>
              <a:ea typeface="Montserrat"/>
              <a:cs typeface="Montserrat"/>
              <a:sym typeface="Montserrat"/>
            </a:endParaRPr>
          </a:p>
        </p:txBody>
      </p:sp>
      <p:cxnSp>
        <p:nvCxnSpPr>
          <p:cNvPr id="3569" name="Google Shape;3569;p239"/>
          <p:cNvCxnSpPr/>
          <p:nvPr/>
        </p:nvCxnSpPr>
        <p:spPr>
          <a:xfrm>
            <a:off x="1202000" y="3726850"/>
            <a:ext cx="2228700" cy="0"/>
          </a:xfrm>
          <a:prstGeom prst="straightConnector1">
            <a:avLst/>
          </a:prstGeom>
          <a:noFill/>
          <a:ln cap="flat" cmpd="sng" w="38100">
            <a:solidFill>
              <a:srgbClr val="000000"/>
            </a:solidFill>
            <a:prstDash val="solid"/>
            <a:round/>
            <a:headEnd len="med" w="med" type="none"/>
            <a:tailEnd len="med" w="med" type="none"/>
          </a:ln>
        </p:spPr>
      </p:cxnSp>
      <p:sp>
        <p:nvSpPr>
          <p:cNvPr id="3570" name="Google Shape;3570;p239"/>
          <p:cNvSpPr txBox="1"/>
          <p:nvPr/>
        </p:nvSpPr>
        <p:spPr>
          <a:xfrm>
            <a:off x="62275" y="3292825"/>
            <a:ext cx="6411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1" name="Google Shape;3571;p239"/>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2" name="Google Shape;3572;p239"/>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3" name="Google Shape;3573;p239"/>
          <p:cNvSpPr txBox="1"/>
          <p:nvPr/>
        </p:nvSpPr>
        <p:spPr>
          <a:xfrm>
            <a:off x="5172825" y="3723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4" name="Google Shape;3574;p239"/>
          <p:cNvSpPr txBox="1"/>
          <p:nvPr/>
        </p:nvSpPr>
        <p:spPr>
          <a:xfrm>
            <a:off x="4141800" y="96155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575" name="Google Shape;3575;p239"/>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576" name="Google Shape;3576;p239"/>
          <p:cNvPicPr preferRelativeResize="0"/>
          <p:nvPr/>
        </p:nvPicPr>
        <p:blipFill rotWithShape="1">
          <a:blip r:embed="rId4">
            <a:alphaModFix/>
          </a:blip>
          <a:srcRect b="16844" l="51531" r="0" t="32617"/>
          <a:stretch/>
        </p:blipFill>
        <p:spPr>
          <a:xfrm>
            <a:off x="5414250" y="2306989"/>
            <a:ext cx="3729751" cy="1201186"/>
          </a:xfrm>
          <a:prstGeom prst="rect">
            <a:avLst/>
          </a:prstGeom>
          <a:noFill/>
          <a:ln>
            <a:noFill/>
          </a:ln>
        </p:spPr>
      </p:pic>
      <p:cxnSp>
        <p:nvCxnSpPr>
          <p:cNvPr id="3577" name="Google Shape;3577;p239"/>
          <p:cNvCxnSpPr/>
          <p:nvPr/>
        </p:nvCxnSpPr>
        <p:spPr>
          <a:xfrm>
            <a:off x="876450" y="2050775"/>
            <a:ext cx="0" cy="1552500"/>
          </a:xfrm>
          <a:prstGeom prst="straightConnector1">
            <a:avLst/>
          </a:prstGeom>
          <a:noFill/>
          <a:ln cap="flat" cmpd="sng" w="28575">
            <a:solidFill>
              <a:srgbClr val="FF0000"/>
            </a:solidFill>
            <a:prstDash val="solid"/>
            <a:round/>
            <a:headEnd len="med" w="med" type="none"/>
            <a:tailEnd len="med" w="med" type="none"/>
          </a:ln>
        </p:spPr>
      </p:cxnSp>
      <p:cxnSp>
        <p:nvCxnSpPr>
          <p:cNvPr id="3578" name="Google Shape;3578;p239"/>
          <p:cNvCxnSpPr/>
          <p:nvPr/>
        </p:nvCxnSpPr>
        <p:spPr>
          <a:xfrm flipH="1" rot="10800000">
            <a:off x="876450" y="3453025"/>
            <a:ext cx="225300" cy="135300"/>
          </a:xfrm>
          <a:prstGeom prst="curvedConnector3">
            <a:avLst>
              <a:gd fmla="val 50000" name="adj1"/>
            </a:avLst>
          </a:prstGeom>
          <a:noFill/>
          <a:ln cap="flat" cmpd="sng" w="28575">
            <a:solidFill>
              <a:srgbClr val="FF0000"/>
            </a:solidFill>
            <a:prstDash val="solid"/>
            <a:round/>
            <a:headEnd len="med" w="med" type="none"/>
            <a:tailEnd len="med" w="med" type="none"/>
          </a:ln>
        </p:spPr>
      </p:cxnSp>
      <p:cxnSp>
        <p:nvCxnSpPr>
          <p:cNvPr id="3579" name="Google Shape;3579;p239"/>
          <p:cNvCxnSpPr/>
          <p:nvPr/>
        </p:nvCxnSpPr>
        <p:spPr>
          <a:xfrm flipH="1" rot="10800000">
            <a:off x="896475" y="3432925"/>
            <a:ext cx="781200" cy="155400"/>
          </a:xfrm>
          <a:prstGeom prst="curvedConnector3">
            <a:avLst>
              <a:gd fmla="val 50000" name="adj1"/>
            </a:avLst>
          </a:prstGeom>
          <a:noFill/>
          <a:ln cap="flat" cmpd="sng" w="28575">
            <a:solidFill>
              <a:srgbClr val="FF0000"/>
            </a:solidFill>
            <a:prstDash val="solid"/>
            <a:round/>
            <a:headEnd len="med" w="med" type="none"/>
            <a:tailEnd len="med" w="med" type="none"/>
          </a:ln>
        </p:spPr>
      </p:cxnSp>
      <p:cxnSp>
        <p:nvCxnSpPr>
          <p:cNvPr id="3580" name="Google Shape;3580;p239"/>
          <p:cNvCxnSpPr>
            <a:endCxn id="3558" idx="2"/>
          </p:cNvCxnSpPr>
          <p:nvPr/>
        </p:nvCxnSpPr>
        <p:spPr>
          <a:xfrm rot="10800000">
            <a:off x="1202000" y="3447975"/>
            <a:ext cx="0" cy="300600"/>
          </a:xfrm>
          <a:prstGeom prst="straightConnector1">
            <a:avLst/>
          </a:prstGeom>
          <a:noFill/>
          <a:ln cap="flat" cmpd="sng" w="38100">
            <a:solidFill>
              <a:srgbClr val="000000"/>
            </a:solidFill>
            <a:prstDash val="solid"/>
            <a:round/>
            <a:headEnd len="med" w="med" type="none"/>
            <a:tailEnd len="med" w="med" type="none"/>
          </a:ln>
        </p:spPr>
      </p:cxnSp>
      <p:cxnSp>
        <p:nvCxnSpPr>
          <p:cNvPr id="3581" name="Google Shape;3581;p239"/>
          <p:cNvCxnSpPr/>
          <p:nvPr/>
        </p:nvCxnSpPr>
        <p:spPr>
          <a:xfrm>
            <a:off x="3057200" y="2042950"/>
            <a:ext cx="0" cy="1552500"/>
          </a:xfrm>
          <a:prstGeom prst="straightConnector1">
            <a:avLst/>
          </a:prstGeom>
          <a:noFill/>
          <a:ln cap="flat" cmpd="sng" w="28575">
            <a:solidFill>
              <a:srgbClr val="FF0000"/>
            </a:solidFill>
            <a:prstDash val="solid"/>
            <a:round/>
            <a:headEnd len="med" w="med" type="none"/>
            <a:tailEnd len="med" w="med" type="none"/>
          </a:ln>
        </p:spPr>
      </p:cxnSp>
      <p:cxnSp>
        <p:nvCxnSpPr>
          <p:cNvPr id="3582" name="Google Shape;3582;p239"/>
          <p:cNvCxnSpPr/>
          <p:nvPr/>
        </p:nvCxnSpPr>
        <p:spPr>
          <a:xfrm flipH="1" rot="10800000">
            <a:off x="3060050" y="3453100"/>
            <a:ext cx="255300" cy="130200"/>
          </a:xfrm>
          <a:prstGeom prst="curvedConnector3">
            <a:avLst>
              <a:gd fmla="val 72591" name="adj1"/>
            </a:avLst>
          </a:prstGeom>
          <a:noFill/>
          <a:ln cap="flat" cmpd="sng" w="28575">
            <a:solidFill>
              <a:srgbClr val="FF0000"/>
            </a:solidFill>
            <a:prstDash val="solid"/>
            <a:round/>
            <a:headEnd len="med" w="med" type="none"/>
            <a:tailEnd len="med" w="med" type="none"/>
          </a:ln>
        </p:spPr>
      </p:cxn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6" name="Shape 3586"/>
        <p:cNvGrpSpPr/>
        <p:nvPr/>
      </p:nvGrpSpPr>
      <p:grpSpPr>
        <a:xfrm>
          <a:off x="0" y="0"/>
          <a:ext cx="0" cy="0"/>
          <a:chOff x="0" y="0"/>
          <a:chExt cx="0" cy="0"/>
        </a:xfrm>
      </p:grpSpPr>
      <p:sp>
        <p:nvSpPr>
          <p:cNvPr id="3587" name="Google Shape;3587;p2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Gated Recurrent Unit (GRU)</a:t>
            </a:r>
            <a:endParaRPr>
              <a:latin typeface="Montserrat"/>
              <a:ea typeface="Montserrat"/>
              <a:cs typeface="Montserrat"/>
              <a:sym typeface="Montserrat"/>
            </a:endParaRPr>
          </a:p>
        </p:txBody>
      </p:sp>
      <p:pic>
        <p:nvPicPr>
          <p:cNvPr descr="watermark.jpg" id="3588" name="Google Shape;3588;p2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89" name="Google Shape;3589;p2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590" name="Google Shape;3590;p240"/>
          <p:cNvSpPr/>
          <p:nvPr/>
        </p:nvSpPr>
        <p:spPr>
          <a:xfrm>
            <a:off x="793500" y="1744725"/>
            <a:ext cx="4197000" cy="2323800"/>
          </a:xfrm>
          <a:prstGeom prst="roundRect">
            <a:avLst>
              <a:gd fmla="val 16667" name="adj"/>
            </a:avLst>
          </a:prstGeom>
          <a:solidFill>
            <a:srgbClr val="FFFCEF"/>
          </a:solidFill>
          <a:ln cap="flat" cmpd="sng" w="2857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1" name="Google Shape;3591;p240"/>
          <p:cNvCxnSpPr/>
          <p:nvPr/>
        </p:nvCxnSpPr>
        <p:spPr>
          <a:xfrm>
            <a:off x="152400" y="2043075"/>
            <a:ext cx="641100" cy="0"/>
          </a:xfrm>
          <a:prstGeom prst="straightConnector1">
            <a:avLst/>
          </a:prstGeom>
          <a:noFill/>
          <a:ln cap="flat" cmpd="sng" w="28575">
            <a:solidFill>
              <a:srgbClr val="000000"/>
            </a:solidFill>
            <a:prstDash val="solid"/>
            <a:round/>
            <a:headEnd len="med" w="med" type="none"/>
            <a:tailEnd len="med" w="med" type="triangle"/>
          </a:ln>
        </p:spPr>
      </p:cxnSp>
      <p:cxnSp>
        <p:nvCxnSpPr>
          <p:cNvPr id="3592" name="Google Shape;3592;p240"/>
          <p:cNvCxnSpPr/>
          <p:nvPr/>
        </p:nvCxnSpPr>
        <p:spPr>
          <a:xfrm>
            <a:off x="826375" y="2043050"/>
            <a:ext cx="4775400" cy="0"/>
          </a:xfrm>
          <a:prstGeom prst="straightConnector1">
            <a:avLst/>
          </a:prstGeom>
          <a:noFill/>
          <a:ln cap="flat" cmpd="sng" w="38100">
            <a:solidFill>
              <a:srgbClr val="000000"/>
            </a:solidFill>
            <a:prstDash val="solid"/>
            <a:round/>
            <a:headEnd len="med" w="med" type="none"/>
            <a:tailEnd len="med" w="med" type="triangle"/>
          </a:ln>
        </p:spPr>
      </p:cxnSp>
      <p:cxnSp>
        <p:nvCxnSpPr>
          <p:cNvPr id="3593" name="Google Shape;3593;p240"/>
          <p:cNvCxnSpPr/>
          <p:nvPr/>
        </p:nvCxnSpPr>
        <p:spPr>
          <a:xfrm rot="-5400000">
            <a:off x="4253200" y="1445775"/>
            <a:ext cx="764100" cy="435900"/>
          </a:xfrm>
          <a:prstGeom prst="curvedConnector3">
            <a:avLst>
              <a:gd fmla="val 50000" name="adj1"/>
            </a:avLst>
          </a:prstGeom>
          <a:noFill/>
          <a:ln cap="flat" cmpd="sng" w="38100">
            <a:solidFill>
              <a:srgbClr val="000000"/>
            </a:solidFill>
            <a:prstDash val="dash"/>
            <a:round/>
            <a:headEnd len="med" w="med" type="none"/>
            <a:tailEnd len="med" w="med" type="triangle"/>
          </a:ln>
        </p:spPr>
      </p:cxnSp>
      <p:cxnSp>
        <p:nvCxnSpPr>
          <p:cNvPr id="3594" name="Google Shape;3594;p240"/>
          <p:cNvCxnSpPr>
            <a:stCxn id="3595" idx="0"/>
          </p:cNvCxnSpPr>
          <p:nvPr/>
        </p:nvCxnSpPr>
        <p:spPr>
          <a:xfrm rot="-5400000">
            <a:off x="843625" y="3963700"/>
            <a:ext cx="433200" cy="353400"/>
          </a:xfrm>
          <a:prstGeom prst="curvedConnector3">
            <a:avLst>
              <a:gd fmla="val 78018" name="adj1"/>
            </a:avLst>
          </a:prstGeom>
          <a:noFill/>
          <a:ln cap="flat" cmpd="sng" w="38100">
            <a:solidFill>
              <a:srgbClr val="000000"/>
            </a:solidFill>
            <a:prstDash val="solid"/>
            <a:round/>
            <a:headEnd len="med" w="med" type="none"/>
            <a:tailEnd len="med" w="med" type="none"/>
          </a:ln>
        </p:spPr>
      </p:cxnSp>
      <p:sp>
        <p:nvSpPr>
          <p:cNvPr id="3596" name="Google Shape;3596;p240"/>
          <p:cNvSpPr/>
          <p:nvPr/>
        </p:nvSpPr>
        <p:spPr>
          <a:xfrm>
            <a:off x="2455850" y="2974338"/>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sp>
        <p:nvSpPr>
          <p:cNvPr id="3597" name="Google Shape;3597;p240"/>
          <p:cNvSpPr/>
          <p:nvPr/>
        </p:nvSpPr>
        <p:spPr>
          <a:xfrm>
            <a:off x="2543600" y="1824500"/>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600">
                <a:solidFill>
                  <a:schemeClr val="dk1"/>
                </a:solidFill>
                <a:latin typeface="Montserrat"/>
                <a:ea typeface="Montserrat"/>
                <a:cs typeface="Montserrat"/>
                <a:sym typeface="Montserrat"/>
              </a:rPr>
              <a:t>X</a:t>
            </a:r>
            <a:endParaRPr b="1" sz="1600">
              <a:solidFill>
                <a:schemeClr val="dk1"/>
              </a:solidFill>
              <a:latin typeface="Montserrat"/>
              <a:ea typeface="Montserrat"/>
              <a:cs typeface="Montserrat"/>
              <a:sym typeface="Montserrat"/>
            </a:endParaRPr>
          </a:p>
        </p:txBody>
      </p:sp>
      <p:cxnSp>
        <p:nvCxnSpPr>
          <p:cNvPr id="3598" name="Google Shape;3598;p240"/>
          <p:cNvCxnSpPr>
            <a:stCxn id="3599" idx="0"/>
            <a:endCxn id="3600" idx="6"/>
          </p:cNvCxnSpPr>
          <p:nvPr/>
        </p:nvCxnSpPr>
        <p:spPr>
          <a:xfrm flipH="1" rot="5400000">
            <a:off x="1606625" y="2587750"/>
            <a:ext cx="368400" cy="336600"/>
          </a:xfrm>
          <a:prstGeom prst="curvedConnector2">
            <a:avLst/>
          </a:prstGeom>
          <a:noFill/>
          <a:ln cap="flat" cmpd="sng" w="28575">
            <a:solidFill>
              <a:srgbClr val="000000"/>
            </a:solidFill>
            <a:prstDash val="solid"/>
            <a:round/>
            <a:headEnd len="med" w="med" type="none"/>
            <a:tailEnd len="med" w="med" type="triangle"/>
          </a:ln>
        </p:spPr>
      </p:cxnSp>
      <p:cxnSp>
        <p:nvCxnSpPr>
          <p:cNvPr id="3601" name="Google Shape;3601;p240"/>
          <p:cNvCxnSpPr>
            <a:stCxn id="3602" idx="0"/>
            <a:endCxn id="3597" idx="4"/>
          </p:cNvCxnSpPr>
          <p:nvPr/>
        </p:nvCxnSpPr>
        <p:spPr>
          <a:xfrm rot="10800000">
            <a:off x="2736350" y="2210000"/>
            <a:ext cx="0" cy="290700"/>
          </a:xfrm>
          <a:prstGeom prst="straightConnector1">
            <a:avLst/>
          </a:prstGeom>
          <a:noFill/>
          <a:ln cap="flat" cmpd="sng" w="28575">
            <a:solidFill>
              <a:srgbClr val="000000"/>
            </a:solidFill>
            <a:prstDash val="solid"/>
            <a:round/>
            <a:headEnd len="med" w="med" type="none"/>
            <a:tailEnd len="med" w="med" type="triangle"/>
          </a:ln>
        </p:spPr>
      </p:cxnSp>
      <p:cxnSp>
        <p:nvCxnSpPr>
          <p:cNvPr id="3603" name="Google Shape;3603;p240"/>
          <p:cNvCxnSpPr>
            <a:stCxn id="3596" idx="0"/>
            <a:endCxn id="3604" idx="3"/>
          </p:cNvCxnSpPr>
          <p:nvPr/>
        </p:nvCxnSpPr>
        <p:spPr>
          <a:xfrm rot="-5400000">
            <a:off x="3276200" y="2323788"/>
            <a:ext cx="110700" cy="1190400"/>
          </a:xfrm>
          <a:prstGeom prst="curvedConnector3">
            <a:avLst>
              <a:gd fmla="val 24492" name="adj1"/>
            </a:avLst>
          </a:prstGeom>
          <a:noFill/>
          <a:ln cap="flat" cmpd="sng" w="28575">
            <a:solidFill>
              <a:srgbClr val="000000"/>
            </a:solidFill>
            <a:prstDash val="solid"/>
            <a:round/>
            <a:headEnd len="med" w="med" type="none"/>
            <a:tailEnd len="med" w="med" type="triangle"/>
          </a:ln>
        </p:spPr>
      </p:cxnSp>
      <p:cxnSp>
        <p:nvCxnSpPr>
          <p:cNvPr id="3605" name="Google Shape;3605;p240"/>
          <p:cNvCxnSpPr/>
          <p:nvPr/>
        </p:nvCxnSpPr>
        <p:spPr>
          <a:xfrm rot="5400000">
            <a:off x="3641050" y="3493200"/>
            <a:ext cx="591000" cy="290400"/>
          </a:xfrm>
          <a:prstGeom prst="curvedConnector3">
            <a:avLst>
              <a:gd fmla="val 88981" name="adj1"/>
            </a:avLst>
          </a:prstGeom>
          <a:noFill/>
          <a:ln cap="flat" cmpd="sng" w="38100">
            <a:solidFill>
              <a:srgbClr val="000000"/>
            </a:solidFill>
            <a:prstDash val="solid"/>
            <a:round/>
            <a:headEnd len="med" w="med" type="none"/>
            <a:tailEnd len="med" w="med" type="none"/>
          </a:ln>
        </p:spPr>
      </p:cxnSp>
      <p:cxnSp>
        <p:nvCxnSpPr>
          <p:cNvPr id="3606" name="Google Shape;3606;p240"/>
          <p:cNvCxnSpPr/>
          <p:nvPr/>
        </p:nvCxnSpPr>
        <p:spPr>
          <a:xfrm rot="10800000">
            <a:off x="4062400" y="2282275"/>
            <a:ext cx="1500" cy="280500"/>
          </a:xfrm>
          <a:prstGeom prst="straightConnector1">
            <a:avLst/>
          </a:prstGeom>
          <a:noFill/>
          <a:ln cap="flat" cmpd="sng" w="38100">
            <a:solidFill>
              <a:srgbClr val="000000"/>
            </a:solidFill>
            <a:prstDash val="solid"/>
            <a:round/>
            <a:headEnd len="med" w="med" type="none"/>
            <a:tailEnd len="med" w="med" type="none"/>
          </a:ln>
        </p:spPr>
      </p:cxnSp>
      <p:cxnSp>
        <p:nvCxnSpPr>
          <p:cNvPr id="3607" name="Google Shape;3607;p240"/>
          <p:cNvCxnSpPr>
            <a:stCxn id="3608" idx="0"/>
          </p:cNvCxnSpPr>
          <p:nvPr/>
        </p:nvCxnSpPr>
        <p:spPr>
          <a:xfrm rot="10800000">
            <a:off x="4061500" y="2042950"/>
            <a:ext cx="900" cy="204300"/>
          </a:xfrm>
          <a:prstGeom prst="straightConnector1">
            <a:avLst/>
          </a:prstGeom>
          <a:noFill/>
          <a:ln cap="flat" cmpd="sng" w="38100">
            <a:solidFill>
              <a:srgbClr val="000000"/>
            </a:solidFill>
            <a:prstDash val="solid"/>
            <a:round/>
            <a:headEnd len="med" w="med" type="none"/>
            <a:tailEnd len="med" w="med" type="none"/>
          </a:ln>
        </p:spPr>
      </p:cxnSp>
      <p:sp>
        <p:nvSpPr>
          <p:cNvPr id="3609" name="Google Shape;3609;p240"/>
          <p:cNvSpPr txBox="1"/>
          <p:nvPr/>
        </p:nvSpPr>
        <p:spPr>
          <a:xfrm>
            <a:off x="622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t-1</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610" name="Google Shape;3610;p240"/>
          <p:cNvSpPr txBox="1"/>
          <p:nvPr/>
        </p:nvSpPr>
        <p:spPr>
          <a:xfrm>
            <a:off x="5110575" y="156997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C</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611" name="Google Shape;3611;p240"/>
          <p:cNvSpPr txBox="1"/>
          <p:nvPr/>
        </p:nvSpPr>
        <p:spPr>
          <a:xfrm>
            <a:off x="4562500" y="868500"/>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h</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612" name="Google Shape;3612;p240"/>
          <p:cNvSpPr txBox="1"/>
          <p:nvPr/>
        </p:nvSpPr>
        <p:spPr>
          <a:xfrm>
            <a:off x="560900" y="4274625"/>
            <a:ext cx="6411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Montserrat"/>
                <a:ea typeface="Montserrat"/>
                <a:cs typeface="Montserrat"/>
                <a:sym typeface="Montserrat"/>
              </a:rPr>
              <a:t>x</a:t>
            </a:r>
            <a:r>
              <a:rPr b="1" baseline="-25000" lang="en" sz="1800">
                <a:solidFill>
                  <a:schemeClr val="dk1"/>
                </a:solidFill>
                <a:latin typeface="Montserrat"/>
                <a:ea typeface="Montserrat"/>
                <a:cs typeface="Montserrat"/>
                <a:sym typeface="Montserrat"/>
              </a:rPr>
              <a:t>t</a:t>
            </a:r>
            <a:endParaRPr b="1" baseline="-25000" sz="1800">
              <a:solidFill>
                <a:schemeClr val="dk1"/>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pic>
        <p:nvPicPr>
          <p:cNvPr id="3613" name="Google Shape;3613;p240"/>
          <p:cNvPicPr preferRelativeResize="0"/>
          <p:nvPr/>
        </p:nvPicPr>
        <p:blipFill rotWithShape="1">
          <a:blip r:embed="rId4">
            <a:alphaModFix/>
          </a:blip>
          <a:srcRect b="0" l="49897" r="0" t="12403"/>
          <a:stretch/>
        </p:blipFill>
        <p:spPr>
          <a:xfrm>
            <a:off x="5203600" y="2465081"/>
            <a:ext cx="4197002" cy="2266393"/>
          </a:xfrm>
          <a:prstGeom prst="rect">
            <a:avLst/>
          </a:prstGeom>
          <a:noFill/>
          <a:ln>
            <a:noFill/>
          </a:ln>
        </p:spPr>
      </p:pic>
      <p:cxnSp>
        <p:nvCxnSpPr>
          <p:cNvPr id="3614" name="Google Shape;3614;p240"/>
          <p:cNvCxnSpPr/>
          <p:nvPr/>
        </p:nvCxnSpPr>
        <p:spPr>
          <a:xfrm rot="-5400000">
            <a:off x="1006675" y="3588250"/>
            <a:ext cx="460800" cy="380700"/>
          </a:xfrm>
          <a:prstGeom prst="curvedConnector3">
            <a:avLst>
              <a:gd fmla="val 90207" name="adj1"/>
            </a:avLst>
          </a:prstGeom>
          <a:noFill/>
          <a:ln cap="flat" cmpd="sng" w="38100">
            <a:solidFill>
              <a:srgbClr val="000000"/>
            </a:solidFill>
            <a:prstDash val="solid"/>
            <a:round/>
            <a:headEnd len="med" w="med" type="none"/>
            <a:tailEnd len="med" w="med" type="none"/>
          </a:ln>
        </p:spPr>
      </p:cxnSp>
      <p:sp>
        <p:nvSpPr>
          <p:cNvPr id="3615" name="Google Shape;3615;p240"/>
          <p:cNvSpPr/>
          <p:nvPr/>
        </p:nvSpPr>
        <p:spPr>
          <a:xfrm>
            <a:off x="3870400" y="1896775"/>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Montserrat"/>
                <a:ea typeface="Montserrat"/>
                <a:cs typeface="Montserrat"/>
                <a:sym typeface="Montserrat"/>
              </a:rPr>
              <a:t>+</a:t>
            </a:r>
            <a:endParaRPr b="1" sz="3000">
              <a:solidFill>
                <a:schemeClr val="dk1"/>
              </a:solidFill>
              <a:latin typeface="Montserrat"/>
              <a:ea typeface="Montserrat"/>
              <a:cs typeface="Montserrat"/>
              <a:sym typeface="Montserrat"/>
            </a:endParaRPr>
          </a:p>
        </p:txBody>
      </p:sp>
      <p:sp>
        <p:nvSpPr>
          <p:cNvPr id="3599" name="Google Shape;3599;p240"/>
          <p:cNvSpPr/>
          <p:nvPr/>
        </p:nvSpPr>
        <p:spPr>
          <a:xfrm>
            <a:off x="1678625" y="2940250"/>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500">
                <a:solidFill>
                  <a:schemeClr val="dk1"/>
                </a:solidFill>
                <a:latin typeface="Montserrat"/>
                <a:ea typeface="Montserrat"/>
                <a:cs typeface="Montserrat"/>
                <a:sym typeface="Montserrat"/>
              </a:rPr>
              <a:t>σ</a:t>
            </a:r>
            <a:endParaRPr/>
          </a:p>
        </p:txBody>
      </p:sp>
      <p:cxnSp>
        <p:nvCxnSpPr>
          <p:cNvPr id="3616" name="Google Shape;3616;p240"/>
          <p:cNvCxnSpPr/>
          <p:nvPr/>
        </p:nvCxnSpPr>
        <p:spPr>
          <a:xfrm>
            <a:off x="1399325" y="3560825"/>
            <a:ext cx="1125000" cy="0"/>
          </a:xfrm>
          <a:prstGeom prst="straightConnector1">
            <a:avLst/>
          </a:prstGeom>
          <a:noFill/>
          <a:ln cap="flat" cmpd="sng" w="38100">
            <a:solidFill>
              <a:srgbClr val="000000"/>
            </a:solidFill>
            <a:prstDash val="solid"/>
            <a:round/>
            <a:headEnd len="med" w="med" type="none"/>
            <a:tailEnd len="med" w="med" type="none"/>
          </a:ln>
        </p:spPr>
      </p:cxnSp>
      <p:cxnSp>
        <p:nvCxnSpPr>
          <p:cNvPr id="3617" name="Google Shape;3617;p240"/>
          <p:cNvCxnSpPr>
            <a:stCxn id="3596" idx="2"/>
          </p:cNvCxnSpPr>
          <p:nvPr/>
        </p:nvCxnSpPr>
        <p:spPr>
          <a:xfrm rot="5400000">
            <a:off x="2530850" y="3358038"/>
            <a:ext cx="203700" cy="207300"/>
          </a:xfrm>
          <a:prstGeom prst="curvedConnector2">
            <a:avLst/>
          </a:prstGeom>
          <a:noFill/>
          <a:ln cap="flat" cmpd="sng" w="38100">
            <a:solidFill>
              <a:srgbClr val="000000"/>
            </a:solidFill>
            <a:prstDash val="solid"/>
            <a:round/>
            <a:headEnd len="med" w="med" type="none"/>
            <a:tailEnd len="med" w="med" type="none"/>
          </a:ln>
        </p:spPr>
      </p:cxnSp>
      <p:cxnSp>
        <p:nvCxnSpPr>
          <p:cNvPr id="3618" name="Google Shape;3618;p240"/>
          <p:cNvCxnSpPr/>
          <p:nvPr/>
        </p:nvCxnSpPr>
        <p:spPr>
          <a:xfrm rot="5400000">
            <a:off x="1753625" y="3339625"/>
            <a:ext cx="203700" cy="207300"/>
          </a:xfrm>
          <a:prstGeom prst="curvedConnector2">
            <a:avLst/>
          </a:prstGeom>
          <a:noFill/>
          <a:ln cap="flat" cmpd="sng" w="38100">
            <a:solidFill>
              <a:srgbClr val="000000"/>
            </a:solidFill>
            <a:prstDash val="solid"/>
            <a:round/>
            <a:headEnd len="med" w="med" type="none"/>
            <a:tailEnd len="med" w="med" type="none"/>
          </a:ln>
        </p:spPr>
      </p:cxnSp>
      <p:cxnSp>
        <p:nvCxnSpPr>
          <p:cNvPr id="3619" name="Google Shape;3619;p240"/>
          <p:cNvCxnSpPr/>
          <p:nvPr/>
        </p:nvCxnSpPr>
        <p:spPr>
          <a:xfrm flipH="1" rot="5400000">
            <a:off x="428125" y="2564025"/>
            <a:ext cx="1512600" cy="495900"/>
          </a:xfrm>
          <a:prstGeom prst="curvedConnector3">
            <a:avLst>
              <a:gd fmla="val 8940" name="adj1"/>
            </a:avLst>
          </a:prstGeom>
          <a:noFill/>
          <a:ln cap="flat" cmpd="sng" w="38100">
            <a:solidFill>
              <a:srgbClr val="000000"/>
            </a:solidFill>
            <a:prstDash val="solid"/>
            <a:round/>
            <a:headEnd len="med" w="med" type="none"/>
            <a:tailEnd len="med" w="med" type="none"/>
          </a:ln>
        </p:spPr>
      </p:cxnSp>
      <p:cxnSp>
        <p:nvCxnSpPr>
          <p:cNvPr id="3620" name="Google Shape;3620;p240"/>
          <p:cNvCxnSpPr/>
          <p:nvPr/>
        </p:nvCxnSpPr>
        <p:spPr>
          <a:xfrm flipH="1" rot="5400000">
            <a:off x="743750" y="2746700"/>
            <a:ext cx="1422300" cy="15000"/>
          </a:xfrm>
          <a:prstGeom prst="curvedConnector3">
            <a:avLst>
              <a:gd fmla="val 50000" name="adj1"/>
            </a:avLst>
          </a:prstGeom>
          <a:noFill/>
          <a:ln cap="flat" cmpd="sng" w="38100">
            <a:solidFill>
              <a:srgbClr val="666666"/>
            </a:solidFill>
            <a:prstDash val="solid"/>
            <a:round/>
            <a:headEnd len="med" w="med" type="none"/>
            <a:tailEnd len="med" w="med" type="none"/>
          </a:ln>
        </p:spPr>
      </p:cxnSp>
      <p:sp>
        <p:nvSpPr>
          <p:cNvPr id="3600" name="Google Shape;3600;p240"/>
          <p:cNvSpPr/>
          <p:nvPr/>
        </p:nvSpPr>
        <p:spPr>
          <a:xfrm>
            <a:off x="1236925" y="2378988"/>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621" name="Google Shape;3621;p240"/>
          <p:cNvCxnSpPr/>
          <p:nvPr/>
        </p:nvCxnSpPr>
        <p:spPr>
          <a:xfrm flipH="1" rot="5400000">
            <a:off x="1339700" y="3740338"/>
            <a:ext cx="300600" cy="85200"/>
          </a:xfrm>
          <a:prstGeom prst="curvedConnector3">
            <a:avLst>
              <a:gd fmla="val 50000" name="adj1"/>
            </a:avLst>
          </a:prstGeom>
          <a:noFill/>
          <a:ln cap="flat" cmpd="sng" w="38100">
            <a:solidFill>
              <a:srgbClr val="666666"/>
            </a:solidFill>
            <a:prstDash val="solid"/>
            <a:round/>
            <a:headEnd len="med" w="med" type="none"/>
            <a:tailEnd len="med" w="med" type="none"/>
          </a:ln>
        </p:spPr>
      </p:cxnSp>
      <p:cxnSp>
        <p:nvCxnSpPr>
          <p:cNvPr id="3622" name="Google Shape;3622;p240"/>
          <p:cNvCxnSpPr/>
          <p:nvPr/>
        </p:nvCxnSpPr>
        <p:spPr>
          <a:xfrm flipH="1" rot="10800000">
            <a:off x="1236925" y="3923800"/>
            <a:ext cx="2569200" cy="5100"/>
          </a:xfrm>
          <a:prstGeom prst="straightConnector1">
            <a:avLst/>
          </a:prstGeom>
          <a:noFill/>
          <a:ln cap="flat" cmpd="sng" w="38100">
            <a:solidFill>
              <a:srgbClr val="000000"/>
            </a:solidFill>
            <a:prstDash val="solid"/>
            <a:round/>
            <a:headEnd len="med" w="med" type="none"/>
            <a:tailEnd len="med" w="med" type="none"/>
          </a:ln>
        </p:spPr>
      </p:cxnSp>
      <p:sp>
        <p:nvSpPr>
          <p:cNvPr id="3623" name="Google Shape;3623;p240"/>
          <p:cNvSpPr/>
          <p:nvPr/>
        </p:nvSpPr>
        <p:spPr>
          <a:xfrm>
            <a:off x="3803000" y="3159613"/>
            <a:ext cx="561000" cy="385500"/>
          </a:xfrm>
          <a:prstGeom prst="roundRect">
            <a:avLst>
              <a:gd fmla="val 16667" name="adj"/>
            </a:avLst>
          </a:prstGeom>
          <a:solidFill>
            <a:srgbClr val="CFE2F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624" name="Google Shape;3624;p240"/>
          <p:cNvSpPr txBox="1"/>
          <p:nvPr/>
        </p:nvSpPr>
        <p:spPr>
          <a:xfrm>
            <a:off x="3683800" y="3172463"/>
            <a:ext cx="756300" cy="38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Montserrat"/>
                <a:ea typeface="Montserrat"/>
                <a:cs typeface="Montserrat"/>
                <a:sym typeface="Montserrat"/>
              </a:rPr>
              <a:t>tanh</a:t>
            </a:r>
            <a:endParaRPr sz="1800">
              <a:latin typeface="Montserrat"/>
              <a:ea typeface="Montserrat"/>
              <a:cs typeface="Montserrat"/>
              <a:sym typeface="Montserrat"/>
            </a:endParaRPr>
          </a:p>
        </p:txBody>
      </p:sp>
      <p:sp>
        <p:nvSpPr>
          <p:cNvPr id="3604" name="Google Shape;3604;p240"/>
          <p:cNvSpPr/>
          <p:nvPr/>
        </p:nvSpPr>
        <p:spPr>
          <a:xfrm>
            <a:off x="3870400" y="2534613"/>
            <a:ext cx="3855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X</a:t>
            </a:r>
            <a:endParaRPr b="1" sz="1600">
              <a:latin typeface="Montserrat"/>
              <a:ea typeface="Montserrat"/>
              <a:cs typeface="Montserrat"/>
              <a:sym typeface="Montserrat"/>
            </a:endParaRPr>
          </a:p>
        </p:txBody>
      </p:sp>
      <p:cxnSp>
        <p:nvCxnSpPr>
          <p:cNvPr id="3625" name="Google Shape;3625;p240"/>
          <p:cNvCxnSpPr>
            <a:stCxn id="3624" idx="0"/>
            <a:endCxn id="3604" idx="4"/>
          </p:cNvCxnSpPr>
          <p:nvPr/>
        </p:nvCxnSpPr>
        <p:spPr>
          <a:xfrm flipH="1" rot="10800000">
            <a:off x="4061950" y="2920163"/>
            <a:ext cx="1200" cy="252300"/>
          </a:xfrm>
          <a:prstGeom prst="straightConnector1">
            <a:avLst/>
          </a:prstGeom>
          <a:noFill/>
          <a:ln cap="flat" cmpd="sng" w="38100">
            <a:solidFill>
              <a:srgbClr val="000000"/>
            </a:solidFill>
            <a:prstDash val="solid"/>
            <a:round/>
            <a:headEnd len="med" w="med" type="none"/>
            <a:tailEnd len="med" w="med" type="none"/>
          </a:ln>
        </p:spPr>
      </p:cxnSp>
      <p:cxnSp>
        <p:nvCxnSpPr>
          <p:cNvPr id="3626" name="Google Shape;3626;p240"/>
          <p:cNvCxnSpPr>
            <a:stCxn id="3596" idx="0"/>
          </p:cNvCxnSpPr>
          <p:nvPr/>
        </p:nvCxnSpPr>
        <p:spPr>
          <a:xfrm flipH="1" rot="10800000">
            <a:off x="2736350" y="2857338"/>
            <a:ext cx="11400" cy="117000"/>
          </a:xfrm>
          <a:prstGeom prst="straightConnector1">
            <a:avLst/>
          </a:prstGeom>
          <a:noFill/>
          <a:ln cap="flat" cmpd="sng" w="38100">
            <a:solidFill>
              <a:srgbClr val="000000"/>
            </a:solidFill>
            <a:prstDash val="solid"/>
            <a:round/>
            <a:headEnd len="med" w="med" type="none"/>
            <a:tailEnd len="med" w="med" type="none"/>
          </a:ln>
        </p:spPr>
      </p:cxnSp>
      <p:sp>
        <p:nvSpPr>
          <p:cNvPr id="3602" name="Google Shape;3602;p240"/>
          <p:cNvSpPr/>
          <p:nvPr/>
        </p:nvSpPr>
        <p:spPr>
          <a:xfrm>
            <a:off x="2467700" y="2500700"/>
            <a:ext cx="537300" cy="385500"/>
          </a:xfrm>
          <a:prstGeom prst="ellipse">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Montserrat"/>
                <a:ea typeface="Montserrat"/>
                <a:cs typeface="Montserrat"/>
                <a:sym typeface="Montserrat"/>
              </a:rPr>
              <a:t>1-</a:t>
            </a:r>
            <a:endParaRPr b="1" sz="1600">
              <a:latin typeface="Montserrat"/>
              <a:ea typeface="Montserrat"/>
              <a:cs typeface="Montserrat"/>
              <a:sym typeface="Montserrat"/>
            </a:endParaRPr>
          </a:p>
        </p:txBody>
      </p:sp>
      <p:sp>
        <p:nvSpPr>
          <p:cNvPr id="3627" name="Google Shape;3627;p240"/>
          <p:cNvSpPr txBox="1"/>
          <p:nvPr/>
        </p:nvSpPr>
        <p:spPr>
          <a:xfrm>
            <a:off x="1846925" y="24034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434343"/>
                </a:solidFill>
                <a:latin typeface="Montserrat"/>
                <a:ea typeface="Montserrat"/>
                <a:cs typeface="Montserrat"/>
                <a:sym typeface="Montserrat"/>
              </a:rPr>
              <a:t>r</a:t>
            </a:r>
            <a:r>
              <a:rPr b="1" baseline="-25000" lang="en" sz="1800">
                <a:solidFill>
                  <a:srgbClr val="434343"/>
                </a:solidFill>
                <a:latin typeface="Montserrat"/>
                <a:ea typeface="Montserrat"/>
                <a:cs typeface="Montserrat"/>
                <a:sym typeface="Montserrat"/>
              </a:rPr>
              <a:t>t</a:t>
            </a:r>
            <a:endParaRPr b="1" baseline="-25000" sz="18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
        <p:nvSpPr>
          <p:cNvPr id="3628" name="Google Shape;3628;p240"/>
          <p:cNvSpPr txBox="1"/>
          <p:nvPr/>
        </p:nvSpPr>
        <p:spPr>
          <a:xfrm>
            <a:off x="2954650" y="2525150"/>
            <a:ext cx="392700" cy="33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434343"/>
                </a:solidFill>
                <a:latin typeface="Montserrat"/>
                <a:ea typeface="Montserrat"/>
                <a:cs typeface="Montserrat"/>
                <a:sym typeface="Montserrat"/>
              </a:rPr>
              <a:t>z</a:t>
            </a:r>
            <a:r>
              <a:rPr b="1" baseline="-25000" lang="en" sz="1800">
                <a:solidFill>
                  <a:srgbClr val="434343"/>
                </a:solidFill>
                <a:latin typeface="Montserrat"/>
                <a:ea typeface="Montserrat"/>
                <a:cs typeface="Montserrat"/>
                <a:sym typeface="Montserrat"/>
              </a:rPr>
              <a:t>t</a:t>
            </a:r>
            <a:endParaRPr b="1" baseline="-25000" sz="1800">
              <a:solidFill>
                <a:srgbClr val="434343"/>
              </a:solidFill>
              <a:latin typeface="Montserrat"/>
              <a:ea typeface="Montserrat"/>
              <a:cs typeface="Montserrat"/>
              <a:sym typeface="Montserrat"/>
            </a:endParaRPr>
          </a:p>
          <a:p>
            <a:pPr indent="0" lvl="0" marL="0" rtl="0" algn="ctr">
              <a:spcBef>
                <a:spcPts val="0"/>
              </a:spcBef>
              <a:spcAft>
                <a:spcPts val="0"/>
              </a:spcAft>
              <a:buNone/>
            </a:pPr>
            <a:r>
              <a:t/>
            </a:r>
            <a:endParaRPr b="1" sz="1800">
              <a:latin typeface="Montserrat"/>
              <a:ea typeface="Montserrat"/>
              <a:cs typeface="Montserrat"/>
              <a:sym typeface="Montserrat"/>
            </a:endParaRPr>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2" name="Shape 3632"/>
        <p:cNvGrpSpPr/>
        <p:nvPr/>
      </p:nvGrpSpPr>
      <p:grpSpPr>
        <a:xfrm>
          <a:off x="0" y="0"/>
          <a:ext cx="0" cy="0"/>
          <a:chOff x="0" y="0"/>
          <a:chExt cx="0" cy="0"/>
        </a:xfrm>
      </p:grpSpPr>
      <p:sp>
        <p:nvSpPr>
          <p:cNvPr id="3633" name="Google Shape;3633;p2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34" name="Google Shape;3634;p241"/>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Fortunately with our deep learning python library , we simply need to call the import for RNN or LSTM instead of needing to code all of this ourselves!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how to use LSTMs with Python code!</a:t>
            </a:r>
            <a:endParaRPr sz="3000">
              <a:solidFill>
                <a:srgbClr val="434343"/>
              </a:solidFill>
              <a:latin typeface="Montserrat"/>
              <a:ea typeface="Montserrat"/>
              <a:cs typeface="Montserrat"/>
              <a:sym typeface="Montserrat"/>
            </a:endParaRPr>
          </a:p>
        </p:txBody>
      </p:sp>
      <p:pic>
        <p:nvPicPr>
          <p:cNvPr descr="watermark.jpg" id="3635" name="Google Shape;3635;p2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36" name="Google Shape;3636;p2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3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78" name="Google Shape;278;p35"/>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f(X) is just a sum, then y=x1+x2</a:t>
            </a:r>
            <a:endParaRPr sz="2900">
              <a:solidFill>
                <a:srgbClr val="434343"/>
              </a:solidFill>
              <a:latin typeface="Montserrat"/>
              <a:ea typeface="Montserrat"/>
              <a:cs typeface="Montserrat"/>
              <a:sym typeface="Montserrat"/>
            </a:endParaRPr>
          </a:p>
        </p:txBody>
      </p:sp>
      <p:pic>
        <p:nvPicPr>
          <p:cNvPr descr="watermark.jpg" id="279" name="Google Shape;279;p3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80" name="Google Shape;280;p3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81" name="Google Shape;281;p35"/>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282" name="Google Shape;282;p35"/>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283" name="Google Shape;283;p35"/>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4" name="Google Shape;284;p35"/>
          <p:cNvCxnSpPr>
            <a:endCxn id="283"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285" name="Google Shape;285;p35"/>
          <p:cNvCxnSpPr>
            <a:endCxn id="283"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286" name="Google Shape;286;p35"/>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287" name="Google Shape;287;p35"/>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288" name="Google Shape;288;p35"/>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289" name="Google Shape;289;p35"/>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290" name="Google Shape;290;p35"/>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0" name="Shape 3640"/>
        <p:cNvGrpSpPr/>
        <p:nvPr/>
      </p:nvGrpSpPr>
      <p:grpSpPr>
        <a:xfrm>
          <a:off x="0" y="0"/>
          <a:ext cx="0" cy="0"/>
          <a:chOff x="0" y="0"/>
          <a:chExt cx="0" cy="0"/>
        </a:xfrm>
      </p:grpSpPr>
      <p:sp>
        <p:nvSpPr>
          <p:cNvPr id="3641" name="Google Shape;3641;p24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Basic RNN</a:t>
            </a:r>
            <a:endParaRPr b="1">
              <a:latin typeface="Montserrat"/>
              <a:ea typeface="Montserrat"/>
              <a:cs typeface="Montserrat"/>
              <a:sym typeface="Montserrat"/>
            </a:endParaRPr>
          </a:p>
        </p:txBody>
      </p:sp>
      <p:pic>
        <p:nvPicPr>
          <p:cNvPr descr="watermark.jpg" id="3642" name="Google Shape;3642;p2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43" name="Google Shape;3643;p2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7" name="Shape 3647"/>
        <p:cNvGrpSpPr/>
        <p:nvPr/>
      </p:nvGrpSpPr>
      <p:grpSpPr>
        <a:xfrm>
          <a:off x="0" y="0"/>
          <a:ext cx="0" cy="0"/>
          <a:chOff x="0" y="0"/>
          <a:chExt cx="0" cy="0"/>
        </a:xfrm>
      </p:grpSpPr>
      <p:sp>
        <p:nvSpPr>
          <p:cNvPr id="3648" name="Google Shape;3648;p2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49" name="Google Shape;3649;p243"/>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now explore how to use RNN on a basic time series, such as a sine wave.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Before we jump to the notebook, let’s quickly discuss what RNN sequence batches look like.</a:t>
            </a:r>
            <a:endParaRPr sz="3000">
              <a:solidFill>
                <a:srgbClr val="434343"/>
              </a:solidFill>
              <a:latin typeface="Montserrat"/>
              <a:ea typeface="Montserrat"/>
              <a:cs typeface="Montserrat"/>
              <a:sym typeface="Montserrat"/>
            </a:endParaRPr>
          </a:p>
        </p:txBody>
      </p:sp>
      <p:pic>
        <p:nvPicPr>
          <p:cNvPr descr="watermark.jpg" id="3650" name="Google Shape;3650;p2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51" name="Google Shape;3651;p2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5" name="Shape 3655"/>
        <p:cNvGrpSpPr/>
        <p:nvPr/>
      </p:nvGrpSpPr>
      <p:grpSpPr>
        <a:xfrm>
          <a:off x="0" y="0"/>
          <a:ext cx="0" cy="0"/>
          <a:chOff x="0" y="0"/>
          <a:chExt cx="0" cy="0"/>
        </a:xfrm>
      </p:grpSpPr>
      <p:sp>
        <p:nvSpPr>
          <p:cNvPr id="3656" name="Google Shape;3656;p2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57" name="Google Shape;3657;p244"/>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 simple time series: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[0,1,2,3,4,5,6,7,8,9]</a:t>
            </a:r>
            <a:endParaRPr b="1"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separate this into 2 parts: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[0,1,2,3,4,5,6,7,8]</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[9]</a:t>
            </a:r>
            <a:endParaRPr b="1" sz="3000">
              <a:solidFill>
                <a:srgbClr val="980000"/>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Given </a:t>
            </a:r>
            <a:r>
              <a:rPr b="1" lang="en" sz="3000">
                <a:solidFill>
                  <a:srgbClr val="38761D"/>
                </a:solidFill>
                <a:latin typeface="Montserrat"/>
                <a:ea typeface="Montserrat"/>
                <a:cs typeface="Montserrat"/>
                <a:sym typeface="Montserrat"/>
              </a:rPr>
              <a:t>training sequence</a:t>
            </a:r>
            <a:r>
              <a:rPr lang="en" sz="3000">
                <a:solidFill>
                  <a:srgbClr val="434343"/>
                </a:solidFill>
                <a:latin typeface="Montserrat"/>
                <a:ea typeface="Montserrat"/>
                <a:cs typeface="Montserrat"/>
                <a:sym typeface="Montserrat"/>
              </a:rPr>
              <a:t>, predict the </a:t>
            </a:r>
            <a:r>
              <a:rPr b="1" lang="en" sz="3000">
                <a:solidFill>
                  <a:srgbClr val="980000"/>
                </a:solidFill>
                <a:latin typeface="Montserrat"/>
                <a:ea typeface="Montserrat"/>
                <a:cs typeface="Montserrat"/>
                <a:sym typeface="Montserrat"/>
              </a:rPr>
              <a:t>next sequence value</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p:txBody>
      </p:sp>
      <p:pic>
        <p:nvPicPr>
          <p:cNvPr descr="watermark.jpg" id="3658" name="Google Shape;3658;p2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59" name="Google Shape;3659;p2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0" name="Google Shape;3660;p244"/>
          <p:cNvSpPr/>
          <p:nvPr/>
        </p:nvSpPr>
        <p:spPr>
          <a:xfrm>
            <a:off x="4901150" y="2953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4" name="Shape 3664"/>
        <p:cNvGrpSpPr/>
        <p:nvPr/>
      </p:nvGrpSpPr>
      <p:grpSpPr>
        <a:xfrm>
          <a:off x="0" y="0"/>
          <a:ext cx="0" cy="0"/>
          <a:chOff x="0" y="0"/>
          <a:chExt cx="0" cy="0"/>
        </a:xfrm>
      </p:grpSpPr>
      <p:sp>
        <p:nvSpPr>
          <p:cNvPr id="3665" name="Google Shape;3665;p2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66" name="Google Shape;3666;p245"/>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Keep in mind we can usually decide how long the training sequence and predicted label should be: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[0,1,2,3,4]</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[5,6,7,8,9]</a:t>
            </a:r>
            <a:endParaRPr b="1" sz="3000">
              <a:solidFill>
                <a:srgbClr val="980000"/>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b="1" sz="3000">
              <a:solidFill>
                <a:srgbClr val="980000"/>
              </a:solidFill>
              <a:latin typeface="Montserrat"/>
              <a:ea typeface="Montserrat"/>
              <a:cs typeface="Montserrat"/>
              <a:sym typeface="Montserrat"/>
            </a:endParaRPr>
          </a:p>
          <a:p>
            <a:pPr indent="0" lvl="0" marL="13716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667" name="Google Shape;3667;p2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68" name="Google Shape;3668;p2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69" name="Google Shape;3669;p245"/>
          <p:cNvSpPr/>
          <p:nvPr/>
        </p:nvSpPr>
        <p:spPr>
          <a:xfrm>
            <a:off x="3625550" y="2953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3" name="Shape 3673"/>
        <p:cNvGrpSpPr/>
        <p:nvPr/>
      </p:nvGrpSpPr>
      <p:grpSpPr>
        <a:xfrm>
          <a:off x="0" y="0"/>
          <a:ext cx="0" cy="0"/>
          <a:chOff x="0" y="0"/>
          <a:chExt cx="0" cy="0"/>
        </a:xfrm>
      </p:grpSpPr>
      <p:sp>
        <p:nvSpPr>
          <p:cNvPr id="3674" name="Google Shape;3674;p2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75" name="Google Shape;3675;p246"/>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also edit the size of the training point, as well as how many sequences to feed per batch:</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[4]</a:t>
            </a:r>
            <a:endParaRPr b="1" sz="3000">
              <a:solidFill>
                <a:srgbClr val="980000"/>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[1,2,3,4]</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[5]</a:t>
            </a:r>
            <a:endParaRPr b="1" sz="3000">
              <a:solidFill>
                <a:srgbClr val="980000"/>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[2,3,4,5]</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[6]</a:t>
            </a:r>
            <a:endParaRPr b="1" sz="3000">
              <a:solidFill>
                <a:srgbClr val="980000"/>
              </a:solidFill>
              <a:latin typeface="Montserrat"/>
              <a:ea typeface="Montserrat"/>
              <a:cs typeface="Montserrat"/>
              <a:sym typeface="Montserrat"/>
            </a:endParaRPr>
          </a:p>
          <a:p>
            <a:pPr indent="0" lvl="0" marL="1371600" rtl="0" algn="l">
              <a:spcBef>
                <a:spcPts val="1600"/>
              </a:spcBef>
              <a:spcAft>
                <a:spcPts val="0"/>
              </a:spcAft>
              <a:buNone/>
            </a:pPr>
            <a:r>
              <a:t/>
            </a:r>
            <a:endParaRPr b="1" sz="3000">
              <a:solidFill>
                <a:srgbClr val="980000"/>
              </a:solidFill>
              <a:latin typeface="Montserrat"/>
              <a:ea typeface="Montserrat"/>
              <a:cs typeface="Montserrat"/>
              <a:sym typeface="Montserrat"/>
            </a:endParaRPr>
          </a:p>
          <a:p>
            <a:pPr indent="0" lvl="0" marL="914400" marR="0" rtl="0" algn="l">
              <a:lnSpc>
                <a:spcPct val="115000"/>
              </a:lnSpc>
              <a:spcBef>
                <a:spcPts val="1600"/>
              </a:spcBef>
              <a:spcAft>
                <a:spcPts val="0"/>
              </a:spcAft>
              <a:buNone/>
            </a:pPr>
            <a:r>
              <a:t/>
            </a:r>
            <a:endParaRPr b="1" sz="3000">
              <a:solidFill>
                <a:srgbClr val="980000"/>
              </a:solidFill>
              <a:latin typeface="Montserrat"/>
              <a:ea typeface="Montserrat"/>
              <a:cs typeface="Montserrat"/>
              <a:sym typeface="Montserrat"/>
            </a:endParaRPr>
          </a:p>
          <a:p>
            <a:pPr indent="0" lvl="0" marL="13716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676" name="Google Shape;3676;p2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77" name="Google Shape;3677;p2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678" name="Google Shape;3678;p246"/>
          <p:cNvSpPr/>
          <p:nvPr/>
        </p:nvSpPr>
        <p:spPr>
          <a:xfrm>
            <a:off x="3273525" y="29352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246"/>
          <p:cNvSpPr/>
          <p:nvPr/>
        </p:nvSpPr>
        <p:spPr>
          <a:xfrm>
            <a:off x="3273525" y="3494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246"/>
          <p:cNvSpPr/>
          <p:nvPr/>
        </p:nvSpPr>
        <p:spPr>
          <a:xfrm>
            <a:off x="3273525" y="398525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4" name="Shape 3684"/>
        <p:cNvGrpSpPr/>
        <p:nvPr/>
      </p:nvGrpSpPr>
      <p:grpSpPr>
        <a:xfrm>
          <a:off x="0" y="0"/>
          <a:ext cx="0" cy="0"/>
          <a:chOff x="0" y="0"/>
          <a:chExt cx="0" cy="0"/>
        </a:xfrm>
      </p:grpSpPr>
      <p:sp>
        <p:nvSpPr>
          <p:cNvPr id="3685" name="Google Shape;3685;p2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86" name="Google Shape;3686;p247"/>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how do we decide how long the training sequence should be?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There is no definitive answer, but it should be at least long enough to capture any useful trend information.</a:t>
            </a:r>
            <a:endParaRPr sz="3000">
              <a:solidFill>
                <a:srgbClr val="434343"/>
              </a:solidFill>
              <a:latin typeface="Montserrat"/>
              <a:ea typeface="Montserrat"/>
              <a:cs typeface="Montserrat"/>
              <a:sym typeface="Montserrat"/>
            </a:endParaRPr>
          </a:p>
        </p:txBody>
      </p:sp>
      <p:pic>
        <p:nvPicPr>
          <p:cNvPr descr="watermark.jpg" id="3687" name="Google Shape;3687;p2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88" name="Google Shape;3688;p2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2" name="Shape 3692"/>
        <p:cNvGrpSpPr/>
        <p:nvPr/>
      </p:nvGrpSpPr>
      <p:grpSpPr>
        <a:xfrm>
          <a:off x="0" y="0"/>
          <a:ext cx="0" cy="0"/>
          <a:chOff x="0" y="0"/>
          <a:chExt cx="0" cy="0"/>
        </a:xfrm>
      </p:grpSpPr>
      <p:sp>
        <p:nvSpPr>
          <p:cNvPr id="3693" name="Google Shape;3693;p24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694" name="Google Shape;3694;p248"/>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example, if dealing with seasonal data:</a:t>
            </a:r>
            <a:endParaRPr sz="3000">
              <a:solidFill>
                <a:srgbClr val="434343"/>
              </a:solidFill>
              <a:latin typeface="Montserrat"/>
              <a:ea typeface="Montserrat"/>
              <a:cs typeface="Montserrat"/>
              <a:sym typeface="Montserrat"/>
            </a:endParaRPr>
          </a:p>
        </p:txBody>
      </p:sp>
      <p:pic>
        <p:nvPicPr>
          <p:cNvPr descr="watermark.jpg" id="3695" name="Google Shape;3695;p2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696" name="Google Shape;3696;p2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697" name="Google Shape;3697;p248"/>
          <p:cNvPicPr preferRelativeResize="0"/>
          <p:nvPr/>
        </p:nvPicPr>
        <p:blipFill>
          <a:blip r:embed="rId4">
            <a:alphaModFix/>
          </a:blip>
          <a:stretch>
            <a:fillRect/>
          </a:stretch>
        </p:blipFill>
        <p:spPr>
          <a:xfrm>
            <a:off x="2619775" y="2208300"/>
            <a:ext cx="3965450" cy="2974075"/>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1" name="Shape 3701"/>
        <p:cNvGrpSpPr/>
        <p:nvPr/>
      </p:nvGrpSpPr>
      <p:grpSpPr>
        <a:xfrm>
          <a:off x="0" y="0"/>
          <a:ext cx="0" cy="0"/>
          <a:chOff x="0" y="0"/>
          <a:chExt cx="0" cy="0"/>
        </a:xfrm>
      </p:grpSpPr>
      <p:sp>
        <p:nvSpPr>
          <p:cNvPr id="3702" name="Google Shape;3702;p2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03" name="Google Shape;3703;p249"/>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If this is monthly, we should include at least 12 months in the training sequence</a:t>
            </a:r>
            <a:endParaRPr sz="3000">
              <a:solidFill>
                <a:srgbClr val="434343"/>
              </a:solidFill>
              <a:latin typeface="Montserrat"/>
              <a:ea typeface="Montserrat"/>
              <a:cs typeface="Montserrat"/>
              <a:sym typeface="Montserrat"/>
            </a:endParaRPr>
          </a:p>
        </p:txBody>
      </p:sp>
      <p:pic>
        <p:nvPicPr>
          <p:cNvPr descr="watermark.jpg" id="3704" name="Google Shape;3704;p2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05" name="Google Shape;3705;p2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3706" name="Google Shape;3706;p249"/>
          <p:cNvPicPr preferRelativeResize="0"/>
          <p:nvPr/>
        </p:nvPicPr>
        <p:blipFill>
          <a:blip r:embed="rId4">
            <a:alphaModFix/>
          </a:blip>
          <a:stretch>
            <a:fillRect/>
          </a:stretch>
        </p:blipFill>
        <p:spPr>
          <a:xfrm>
            <a:off x="2619775" y="2208300"/>
            <a:ext cx="3965450" cy="2974075"/>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0" name="Shape 3710"/>
        <p:cNvGrpSpPr/>
        <p:nvPr/>
      </p:nvGrpSpPr>
      <p:grpSpPr>
        <a:xfrm>
          <a:off x="0" y="0"/>
          <a:ext cx="0" cy="0"/>
          <a:chOff x="0" y="0"/>
          <a:chExt cx="0" cy="0"/>
        </a:xfrm>
      </p:grpSpPr>
      <p:sp>
        <p:nvSpPr>
          <p:cNvPr id="3711" name="Google Shape;3711;p2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12" name="Google Shape;3712;p250"/>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often takes domain knowledge and experience, as well as simply experimenting and using RMSE to measure error of forecasted predictions.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Typically a good starting choice for the label is just one data point into the future.</a:t>
            </a:r>
            <a:endParaRPr sz="3000">
              <a:solidFill>
                <a:srgbClr val="434343"/>
              </a:solidFill>
              <a:latin typeface="Montserrat"/>
              <a:ea typeface="Montserrat"/>
              <a:cs typeface="Montserrat"/>
              <a:sym typeface="Montserrat"/>
            </a:endParaRPr>
          </a:p>
        </p:txBody>
      </p:sp>
      <p:pic>
        <p:nvPicPr>
          <p:cNvPr descr="watermark.jpg" id="3713" name="Google Shape;3713;p2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14" name="Google Shape;3714;p2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8" name="Shape 3718"/>
        <p:cNvGrpSpPr/>
        <p:nvPr/>
      </p:nvGrpSpPr>
      <p:grpSpPr>
        <a:xfrm>
          <a:off x="0" y="0"/>
          <a:ext cx="0" cy="0"/>
          <a:chOff x="0" y="0"/>
          <a:chExt cx="0" cy="0"/>
        </a:xfrm>
      </p:grpSpPr>
      <p:sp>
        <p:nvSpPr>
          <p:cNvPr id="3719" name="Google Shape;3719;p2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20" name="Google Shape;3720;p251"/>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 do we forecast with RNNs?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all our data is: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[0,1,2,3,4,5,6,7,8,9]</a:t>
            </a:r>
            <a:endParaRPr b="1"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we trained on sequences such as:</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[4]</a:t>
            </a:r>
            <a:endParaRPr b="1" sz="3000">
              <a:solidFill>
                <a:srgbClr val="980000"/>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[1,2,3,4]</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[5]</a:t>
            </a:r>
            <a:endParaRPr b="1" sz="3000">
              <a:solidFill>
                <a:srgbClr val="980000"/>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[2,3,4,5]</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[6]</a:t>
            </a:r>
            <a:r>
              <a:rPr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p:txBody>
      </p:sp>
      <p:pic>
        <p:nvPicPr>
          <p:cNvPr descr="watermark.jpg" id="3721" name="Google Shape;3721;p2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22" name="Google Shape;3722;p2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23" name="Google Shape;3723;p251"/>
          <p:cNvSpPr/>
          <p:nvPr/>
        </p:nvSpPr>
        <p:spPr>
          <a:xfrm>
            <a:off x="3273525" y="34747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251"/>
          <p:cNvSpPr/>
          <p:nvPr/>
        </p:nvSpPr>
        <p:spPr>
          <a:xfrm>
            <a:off x="3273525" y="40340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251"/>
          <p:cNvSpPr/>
          <p:nvPr/>
        </p:nvSpPr>
        <p:spPr>
          <a:xfrm>
            <a:off x="3273525" y="452475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296" name="Google Shape;296;p36"/>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Realistically, we would want to be able to adjust some parameter in order to “learn”</a:t>
            </a:r>
            <a:endParaRPr sz="2900">
              <a:solidFill>
                <a:srgbClr val="434343"/>
              </a:solidFill>
              <a:latin typeface="Montserrat"/>
              <a:ea typeface="Montserrat"/>
              <a:cs typeface="Montserrat"/>
              <a:sym typeface="Montserrat"/>
            </a:endParaRPr>
          </a:p>
        </p:txBody>
      </p:sp>
      <p:pic>
        <p:nvPicPr>
          <p:cNvPr descr="watermark.jpg" id="297" name="Google Shape;297;p3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298" name="Google Shape;298;p3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299" name="Google Shape;299;p36"/>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00" name="Google Shape;300;p36"/>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01" name="Google Shape;301;p36"/>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2" name="Google Shape;302;p36"/>
          <p:cNvCxnSpPr>
            <a:endCxn id="301"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03" name="Google Shape;303;p36"/>
          <p:cNvCxnSpPr>
            <a:endCxn id="301"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04" name="Google Shape;304;p36"/>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05" name="Google Shape;305;p36"/>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06" name="Google Shape;306;p36"/>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07" name="Google Shape;307;p36"/>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08" name="Google Shape;308;p36"/>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9" name="Shape 3729"/>
        <p:cNvGrpSpPr/>
        <p:nvPr/>
      </p:nvGrpSpPr>
      <p:grpSpPr>
        <a:xfrm>
          <a:off x="0" y="0"/>
          <a:ext cx="0" cy="0"/>
          <a:chOff x="0" y="0"/>
          <a:chExt cx="0" cy="0"/>
        </a:xfrm>
      </p:grpSpPr>
      <p:sp>
        <p:nvSpPr>
          <p:cNvPr id="3730" name="Google Shape;3730;p2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31" name="Google Shape;3731;p252"/>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our forecasting technique is to predict a time step ahead, and then incorporate our prediction into the next sequence we predict off of.</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walk through a quick example!</a:t>
            </a:r>
            <a:endParaRPr sz="3000">
              <a:solidFill>
                <a:srgbClr val="434343"/>
              </a:solidFill>
              <a:latin typeface="Montserrat"/>
              <a:ea typeface="Montserrat"/>
              <a:cs typeface="Montserrat"/>
              <a:sym typeface="Montserrat"/>
            </a:endParaRPr>
          </a:p>
        </p:txBody>
      </p:sp>
      <p:pic>
        <p:nvPicPr>
          <p:cNvPr descr="watermark.jpg" id="3732" name="Google Shape;3732;p2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33" name="Google Shape;3733;p2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7" name="Shape 3737"/>
        <p:cNvGrpSpPr/>
        <p:nvPr/>
      </p:nvGrpSpPr>
      <p:grpSpPr>
        <a:xfrm>
          <a:off x="0" y="0"/>
          <a:ext cx="0" cy="0"/>
          <a:chOff x="0" y="0"/>
          <a:chExt cx="0" cy="0"/>
        </a:xfrm>
      </p:grpSpPr>
      <p:sp>
        <p:nvSpPr>
          <p:cNvPr id="3738" name="Google Shape;3738;p2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39" name="Google Shape;3739;p253"/>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 do we forecast with RNNs?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imagine all our data is: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[0,1,2,3,4,5,6,7,8,9]</a:t>
            </a:r>
            <a:endParaRPr b="1"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we trained on sequences such as:</a:t>
            </a:r>
            <a:endParaRPr sz="3000">
              <a:solidFill>
                <a:srgbClr val="434343"/>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[0,1,2,3]</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[4]</a:t>
            </a:r>
            <a:endParaRPr b="1" sz="3000">
              <a:solidFill>
                <a:srgbClr val="980000"/>
              </a:solidFill>
              <a:latin typeface="Montserrat"/>
              <a:ea typeface="Montserrat"/>
              <a:cs typeface="Montserrat"/>
              <a:sym typeface="Montserrat"/>
            </a:endParaRPr>
          </a:p>
          <a:p>
            <a:pPr indent="-419100" lvl="1" marL="13716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[1,2,3,4]</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[5]</a:t>
            </a:r>
            <a:endParaRPr b="1" sz="3000">
              <a:solidFill>
                <a:srgbClr val="980000"/>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[2,3,4,5]</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980000"/>
                </a:solidFill>
                <a:latin typeface="Montserrat"/>
                <a:ea typeface="Montserrat"/>
                <a:cs typeface="Montserrat"/>
                <a:sym typeface="Montserrat"/>
              </a:rPr>
              <a:t>[6]</a:t>
            </a:r>
            <a:r>
              <a:rPr lang="en" sz="3000">
                <a:solidFill>
                  <a:srgbClr val="434343"/>
                </a:solidFill>
                <a:latin typeface="Montserrat"/>
                <a:ea typeface="Montserrat"/>
                <a:cs typeface="Montserrat"/>
                <a:sym typeface="Montserrat"/>
              </a:rPr>
              <a:t> </a:t>
            </a:r>
            <a:endParaRPr sz="3000">
              <a:solidFill>
                <a:srgbClr val="434343"/>
              </a:solidFill>
              <a:latin typeface="Montserrat"/>
              <a:ea typeface="Montserrat"/>
              <a:cs typeface="Montserrat"/>
              <a:sym typeface="Montserrat"/>
            </a:endParaRPr>
          </a:p>
        </p:txBody>
      </p:sp>
      <p:pic>
        <p:nvPicPr>
          <p:cNvPr descr="watermark.jpg" id="3740" name="Google Shape;3740;p2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41" name="Google Shape;3741;p2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42" name="Google Shape;3742;p253"/>
          <p:cNvSpPr/>
          <p:nvPr/>
        </p:nvSpPr>
        <p:spPr>
          <a:xfrm>
            <a:off x="3273525" y="34747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253"/>
          <p:cNvSpPr/>
          <p:nvPr/>
        </p:nvSpPr>
        <p:spPr>
          <a:xfrm>
            <a:off x="3273525" y="40340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253"/>
          <p:cNvSpPr/>
          <p:nvPr/>
        </p:nvSpPr>
        <p:spPr>
          <a:xfrm>
            <a:off x="3273525" y="452475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8" name="Shape 3748"/>
        <p:cNvGrpSpPr/>
        <p:nvPr/>
      </p:nvGrpSpPr>
      <p:grpSpPr>
        <a:xfrm>
          <a:off x="0" y="0"/>
          <a:ext cx="0" cy="0"/>
          <a:chOff x="0" y="0"/>
          <a:chExt cx="0" cy="0"/>
        </a:xfrm>
      </p:grpSpPr>
      <p:sp>
        <p:nvSpPr>
          <p:cNvPr id="3749" name="Google Shape;3749;p2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50" name="Google Shape;3750;p254"/>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51" name="Google Shape;3751;p2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52" name="Google Shape;3752;p2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53" name="Google Shape;3753;p254"/>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7" name="Shape 3757"/>
        <p:cNvGrpSpPr/>
        <p:nvPr/>
      </p:nvGrpSpPr>
      <p:grpSpPr>
        <a:xfrm>
          <a:off x="0" y="0"/>
          <a:ext cx="0" cy="0"/>
          <a:chOff x="0" y="0"/>
          <a:chExt cx="0" cy="0"/>
        </a:xfrm>
      </p:grpSpPr>
      <p:sp>
        <p:nvSpPr>
          <p:cNvPr id="3758" name="Google Shape;3758;p2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59" name="Google Shape;3759;p255"/>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60" name="Google Shape;3760;p2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61" name="Google Shape;3761;p2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62" name="Google Shape;3762;p255"/>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6" name="Shape 3766"/>
        <p:cNvGrpSpPr/>
        <p:nvPr/>
      </p:nvGrpSpPr>
      <p:grpSpPr>
        <a:xfrm>
          <a:off x="0" y="0"/>
          <a:ext cx="0" cy="0"/>
          <a:chOff x="0" y="0"/>
          <a:chExt cx="0" cy="0"/>
        </a:xfrm>
      </p:grpSpPr>
      <p:sp>
        <p:nvSpPr>
          <p:cNvPr id="3767" name="Google Shape;3767;p2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68" name="Google Shape;3768;p256"/>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[7,8,9,</a:t>
            </a:r>
            <a:r>
              <a:rPr b="1" lang="en" sz="3000">
                <a:solidFill>
                  <a:srgbClr val="1155CC"/>
                </a:solidFill>
                <a:latin typeface="Montserrat"/>
                <a:ea typeface="Montserrat"/>
                <a:cs typeface="Montserrat"/>
                <a:sym typeface="Montserrat"/>
              </a:rPr>
              <a:t>10</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[11.2]</a:t>
            </a:r>
            <a:endParaRPr b="1" sz="3000">
              <a:solidFill>
                <a:srgbClr val="1155CC"/>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69" name="Google Shape;3769;p2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70" name="Google Shape;3770;p2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71" name="Google Shape;3771;p256"/>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256"/>
          <p:cNvSpPr/>
          <p:nvPr/>
        </p:nvSpPr>
        <p:spPr>
          <a:xfrm>
            <a:off x="3023600" y="241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6" name="Shape 3776"/>
        <p:cNvGrpSpPr/>
        <p:nvPr/>
      </p:nvGrpSpPr>
      <p:grpSpPr>
        <a:xfrm>
          <a:off x="0" y="0"/>
          <a:ext cx="0" cy="0"/>
          <a:chOff x="0" y="0"/>
          <a:chExt cx="0" cy="0"/>
        </a:xfrm>
      </p:grpSpPr>
      <p:sp>
        <p:nvSpPr>
          <p:cNvPr id="3777" name="Google Shape;3777;p2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78" name="Google Shape;3778;p257"/>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[7,8,9,</a:t>
            </a:r>
            <a:r>
              <a:rPr b="1" lang="en" sz="3000">
                <a:solidFill>
                  <a:srgbClr val="1155CC"/>
                </a:solidFill>
                <a:latin typeface="Montserrat"/>
                <a:ea typeface="Montserrat"/>
                <a:cs typeface="Montserrat"/>
                <a:sym typeface="Montserrat"/>
              </a:rPr>
              <a:t>10</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[11.2]</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[8,9,</a:t>
            </a:r>
            <a:r>
              <a:rPr b="1" lang="en" sz="3000">
                <a:solidFill>
                  <a:srgbClr val="1155CC"/>
                </a:solidFill>
                <a:latin typeface="Montserrat"/>
                <a:ea typeface="Montserrat"/>
                <a:cs typeface="Montserrat"/>
                <a:sym typeface="Montserrat"/>
              </a:rPr>
              <a:t>10,11.2</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[12.4]</a:t>
            </a:r>
            <a:endParaRPr b="1" sz="3000">
              <a:solidFill>
                <a:srgbClr val="1155CC"/>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79" name="Google Shape;3779;p2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80" name="Google Shape;3780;p2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81" name="Google Shape;3781;p257"/>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257"/>
          <p:cNvSpPr/>
          <p:nvPr/>
        </p:nvSpPr>
        <p:spPr>
          <a:xfrm>
            <a:off x="3023600" y="241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257"/>
          <p:cNvSpPr/>
          <p:nvPr/>
        </p:nvSpPr>
        <p:spPr>
          <a:xfrm>
            <a:off x="3445750" y="299307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7" name="Shape 3787"/>
        <p:cNvGrpSpPr/>
        <p:nvPr/>
      </p:nvGrpSpPr>
      <p:grpSpPr>
        <a:xfrm>
          <a:off x="0" y="0"/>
          <a:ext cx="0" cy="0"/>
          <a:chOff x="0" y="0"/>
          <a:chExt cx="0" cy="0"/>
        </a:xfrm>
      </p:grpSpPr>
      <p:sp>
        <p:nvSpPr>
          <p:cNvPr id="3788" name="Google Shape;3788;p2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789" name="Google Shape;3789;p258"/>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[7,8,9,</a:t>
            </a:r>
            <a:r>
              <a:rPr b="1" lang="en" sz="3000">
                <a:solidFill>
                  <a:srgbClr val="1155CC"/>
                </a:solidFill>
                <a:latin typeface="Montserrat"/>
                <a:ea typeface="Montserrat"/>
                <a:cs typeface="Montserrat"/>
                <a:sym typeface="Montserrat"/>
              </a:rPr>
              <a:t>10</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[11.2]</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[8,9,</a:t>
            </a:r>
            <a:r>
              <a:rPr b="1" lang="en" sz="3000">
                <a:solidFill>
                  <a:srgbClr val="1155CC"/>
                </a:solidFill>
                <a:latin typeface="Montserrat"/>
                <a:ea typeface="Montserrat"/>
                <a:cs typeface="Montserrat"/>
                <a:sym typeface="Montserrat"/>
              </a:rPr>
              <a:t>10,11.2</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[12.4]</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[9,</a:t>
            </a:r>
            <a:r>
              <a:rPr b="1" lang="en" sz="3000">
                <a:solidFill>
                  <a:srgbClr val="1155CC"/>
                </a:solidFill>
                <a:latin typeface="Montserrat"/>
                <a:ea typeface="Montserrat"/>
                <a:cs typeface="Montserrat"/>
                <a:sym typeface="Montserrat"/>
              </a:rPr>
              <a:t>10,11.2,12.4</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[14]</a:t>
            </a:r>
            <a:endParaRPr b="1" sz="3000">
              <a:solidFill>
                <a:srgbClr val="1155CC"/>
              </a:solidFill>
              <a:latin typeface="Montserrat"/>
              <a:ea typeface="Montserrat"/>
              <a:cs typeface="Montserrat"/>
              <a:sym typeface="Montserrat"/>
            </a:endParaRPr>
          </a:p>
          <a:p>
            <a:pPr indent="0" lvl="0" marL="914400" rtl="0" algn="l">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3790" name="Google Shape;3790;p2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91" name="Google Shape;3791;p2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92" name="Google Shape;3792;p258"/>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258"/>
          <p:cNvSpPr/>
          <p:nvPr/>
        </p:nvSpPr>
        <p:spPr>
          <a:xfrm>
            <a:off x="3023600" y="241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258"/>
          <p:cNvSpPr/>
          <p:nvPr/>
        </p:nvSpPr>
        <p:spPr>
          <a:xfrm>
            <a:off x="3445750" y="299307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258"/>
          <p:cNvSpPr/>
          <p:nvPr/>
        </p:nvSpPr>
        <p:spPr>
          <a:xfrm>
            <a:off x="3913600" y="346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9" name="Shape 3799"/>
        <p:cNvGrpSpPr/>
        <p:nvPr/>
      </p:nvGrpSpPr>
      <p:grpSpPr>
        <a:xfrm>
          <a:off x="0" y="0"/>
          <a:ext cx="0" cy="0"/>
          <a:chOff x="0" y="0"/>
          <a:chExt cx="0" cy="0"/>
        </a:xfrm>
      </p:grpSpPr>
      <p:sp>
        <p:nvSpPr>
          <p:cNvPr id="3800" name="Google Shape;3800;p2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801" name="Google Shape;3801;p259"/>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[6,7,8,9]</a:t>
            </a:r>
            <a:r>
              <a:rPr lang="en" sz="3000">
                <a:solidFill>
                  <a:srgbClr val="38761D"/>
                </a:solidFill>
                <a:latin typeface="Montserrat"/>
                <a:ea typeface="Montserrat"/>
                <a:cs typeface="Montserrat"/>
                <a:sym typeface="Montserrat"/>
              </a:rPr>
              <a:t> </a:t>
            </a:r>
            <a:r>
              <a:rPr lang="en" sz="3000">
                <a:solidFill>
                  <a:srgbClr val="434343"/>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[10]   </a:t>
            </a:r>
            <a:r>
              <a:rPr lang="en" sz="3000">
                <a:solidFill>
                  <a:srgbClr val="1155CC"/>
                </a:solidFill>
                <a:latin typeface="Montserrat"/>
                <a:ea typeface="Montserrat"/>
                <a:cs typeface="Montserrat"/>
                <a:sym typeface="Montserrat"/>
              </a:rPr>
              <a:t>Forecast prediction!</a:t>
            </a:r>
            <a:endParaRPr sz="3000">
              <a:solidFill>
                <a:srgbClr val="1155CC"/>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to keep predicting further:</a:t>
            </a:r>
            <a:endParaRPr sz="3000">
              <a:solidFill>
                <a:srgbClr val="434343"/>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[7,8,9,</a:t>
            </a:r>
            <a:r>
              <a:rPr b="1" lang="en" sz="3000">
                <a:solidFill>
                  <a:srgbClr val="1155CC"/>
                </a:solidFill>
                <a:latin typeface="Montserrat"/>
                <a:ea typeface="Montserrat"/>
                <a:cs typeface="Montserrat"/>
                <a:sym typeface="Montserrat"/>
              </a:rPr>
              <a:t>10</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[11.2]</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[8,9,</a:t>
            </a:r>
            <a:r>
              <a:rPr b="1" lang="en" sz="3000">
                <a:solidFill>
                  <a:srgbClr val="1155CC"/>
                </a:solidFill>
                <a:latin typeface="Montserrat"/>
                <a:ea typeface="Montserrat"/>
                <a:cs typeface="Montserrat"/>
                <a:sym typeface="Montserrat"/>
              </a:rPr>
              <a:t>10,11.2</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[12.4]</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434343"/>
              </a:buClr>
              <a:buSzPts val="3000"/>
              <a:buFont typeface="Montserrat"/>
              <a:buChar char="●"/>
            </a:pPr>
            <a:r>
              <a:rPr b="1" lang="en" sz="3000">
                <a:solidFill>
                  <a:srgbClr val="38761D"/>
                </a:solidFill>
                <a:latin typeface="Montserrat"/>
                <a:ea typeface="Montserrat"/>
                <a:cs typeface="Montserrat"/>
                <a:sym typeface="Montserrat"/>
              </a:rPr>
              <a:t>[9,</a:t>
            </a:r>
            <a:r>
              <a:rPr b="1" lang="en" sz="3000">
                <a:solidFill>
                  <a:srgbClr val="1155CC"/>
                </a:solidFill>
                <a:latin typeface="Montserrat"/>
                <a:ea typeface="Montserrat"/>
                <a:cs typeface="Montserrat"/>
                <a:sym typeface="Montserrat"/>
              </a:rPr>
              <a:t>10,11.2,12.4</a:t>
            </a:r>
            <a:r>
              <a:rPr b="1" lang="en" sz="3000">
                <a:solidFill>
                  <a:srgbClr val="38761D"/>
                </a:solidFill>
                <a:latin typeface="Montserrat"/>
                <a:ea typeface="Montserrat"/>
                <a:cs typeface="Montserrat"/>
                <a:sym typeface="Montserrat"/>
              </a:rPr>
              <a:t>]    </a:t>
            </a:r>
            <a:r>
              <a:rPr b="1" lang="en" sz="3000">
                <a:solidFill>
                  <a:srgbClr val="1155CC"/>
                </a:solidFill>
                <a:latin typeface="Montserrat"/>
                <a:ea typeface="Montserrat"/>
                <a:cs typeface="Montserrat"/>
                <a:sym typeface="Montserrat"/>
              </a:rPr>
              <a:t>[14]</a:t>
            </a:r>
            <a:endParaRPr b="1" sz="3000">
              <a:solidFill>
                <a:srgbClr val="1155CC"/>
              </a:solidFill>
              <a:latin typeface="Montserrat"/>
              <a:ea typeface="Montserrat"/>
              <a:cs typeface="Montserrat"/>
              <a:sym typeface="Montserrat"/>
            </a:endParaRPr>
          </a:p>
          <a:p>
            <a:pPr indent="-419100" lvl="0" marL="914400" rtl="0" algn="l">
              <a:spcBef>
                <a:spcPts val="0"/>
              </a:spcBef>
              <a:spcAft>
                <a:spcPts val="0"/>
              </a:spcAft>
              <a:buClr>
                <a:srgbClr val="1155CC"/>
              </a:buClr>
              <a:buSzPts val="3000"/>
              <a:buFont typeface="Montserrat"/>
              <a:buChar char="●"/>
            </a:pPr>
            <a:r>
              <a:rPr b="1" lang="en" sz="3000">
                <a:solidFill>
                  <a:srgbClr val="1155CC"/>
                </a:solidFill>
                <a:latin typeface="Montserrat"/>
                <a:ea typeface="Montserrat"/>
                <a:cs typeface="Montserrat"/>
                <a:sym typeface="Montserrat"/>
              </a:rPr>
              <a:t>[10,11.2,12.4,14]    </a:t>
            </a:r>
            <a:r>
              <a:rPr lang="en" sz="3000">
                <a:solidFill>
                  <a:srgbClr val="1155CC"/>
                </a:solidFill>
                <a:latin typeface="Montserrat"/>
                <a:ea typeface="Montserrat"/>
                <a:cs typeface="Montserrat"/>
                <a:sym typeface="Montserrat"/>
              </a:rPr>
              <a:t>Completed Forecast</a:t>
            </a:r>
            <a:endParaRPr sz="3000">
              <a:solidFill>
                <a:srgbClr val="434343"/>
              </a:solidFill>
              <a:latin typeface="Montserrat"/>
              <a:ea typeface="Montserrat"/>
              <a:cs typeface="Montserrat"/>
              <a:sym typeface="Montserrat"/>
            </a:endParaRPr>
          </a:p>
        </p:txBody>
      </p:sp>
      <p:pic>
        <p:nvPicPr>
          <p:cNvPr descr="watermark.jpg" id="3802" name="Google Shape;3802;p25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03" name="Google Shape;3803;p25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804" name="Google Shape;3804;p259"/>
          <p:cNvSpPr/>
          <p:nvPr/>
        </p:nvSpPr>
        <p:spPr>
          <a:xfrm>
            <a:off x="2455150" y="13807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259"/>
          <p:cNvSpPr/>
          <p:nvPr/>
        </p:nvSpPr>
        <p:spPr>
          <a:xfrm>
            <a:off x="3023600" y="241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259"/>
          <p:cNvSpPr/>
          <p:nvPr/>
        </p:nvSpPr>
        <p:spPr>
          <a:xfrm>
            <a:off x="3445750" y="299307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259"/>
          <p:cNvSpPr/>
          <p:nvPr/>
        </p:nvSpPr>
        <p:spPr>
          <a:xfrm>
            <a:off x="3913600" y="3465500"/>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259"/>
          <p:cNvSpPr/>
          <p:nvPr/>
        </p:nvSpPr>
        <p:spPr>
          <a:xfrm>
            <a:off x="4120850" y="4006525"/>
            <a:ext cx="269700" cy="2379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2" name="Shape 3812"/>
        <p:cNvGrpSpPr/>
        <p:nvPr/>
      </p:nvGrpSpPr>
      <p:grpSpPr>
        <a:xfrm>
          <a:off x="0" y="0"/>
          <a:ext cx="0" cy="0"/>
          <a:chOff x="0" y="0"/>
          <a:chExt cx="0" cy="0"/>
        </a:xfrm>
      </p:grpSpPr>
      <p:sp>
        <p:nvSpPr>
          <p:cNvPr id="3813" name="Google Shape;3813;p2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3814" name="Google Shape;3814;p260"/>
          <p:cNvSpPr txBox="1"/>
          <p:nvPr>
            <p:ph idx="1" type="body"/>
          </p:nvPr>
        </p:nvSpPr>
        <p:spPr>
          <a:xfrm>
            <a:off x="230375" y="1152475"/>
            <a:ext cx="8913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explore this further with Python!</a:t>
            </a:r>
            <a:endParaRPr sz="3000">
              <a:solidFill>
                <a:srgbClr val="434343"/>
              </a:solidFill>
              <a:latin typeface="Montserrat"/>
              <a:ea typeface="Montserrat"/>
              <a:cs typeface="Montserrat"/>
              <a:sym typeface="Montserrat"/>
            </a:endParaRPr>
          </a:p>
        </p:txBody>
      </p:sp>
      <p:pic>
        <p:nvPicPr>
          <p:cNvPr descr="watermark.jpg" id="3815" name="Google Shape;3815;p2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16" name="Google Shape;3816;p2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0" name="Shape 3820"/>
        <p:cNvGrpSpPr/>
        <p:nvPr/>
      </p:nvGrpSpPr>
      <p:grpSpPr>
        <a:xfrm>
          <a:off x="0" y="0"/>
          <a:ext cx="0" cy="0"/>
          <a:chOff x="0" y="0"/>
          <a:chExt cx="0" cy="0"/>
        </a:xfrm>
      </p:grpSpPr>
      <p:sp>
        <p:nvSpPr>
          <p:cNvPr id="3821" name="Google Shape;3821;p26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sp>
        <p:nvSpPr>
          <p:cNvPr id="3822" name="Google Shape;3822;p26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3823" name="Google Shape;3823;p2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24" name="Google Shape;3824;p2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14" name="Google Shape;314;p37"/>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add an adjustable weight we multiply against x </a:t>
            </a:r>
            <a:endParaRPr sz="2900">
              <a:solidFill>
                <a:srgbClr val="434343"/>
              </a:solidFill>
              <a:latin typeface="Montserrat"/>
              <a:ea typeface="Montserrat"/>
              <a:cs typeface="Montserrat"/>
              <a:sym typeface="Montserrat"/>
            </a:endParaRPr>
          </a:p>
        </p:txBody>
      </p:sp>
      <p:pic>
        <p:nvPicPr>
          <p:cNvPr descr="watermark.jpg" id="315" name="Google Shape;315;p3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16" name="Google Shape;316;p3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17" name="Google Shape;317;p37"/>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18" name="Google Shape;318;p37"/>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19" name="Google Shape;319;p37"/>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20" name="Google Shape;320;p37"/>
          <p:cNvCxnSpPr>
            <a:endCxn id="31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21" name="Google Shape;321;p37"/>
          <p:cNvCxnSpPr>
            <a:endCxn id="31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22" name="Google Shape;322;p37"/>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23" name="Google Shape;323;p37"/>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24" name="Google Shape;324;p37"/>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25" name="Google Shape;325;p37"/>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26" name="Google Shape;326;p37"/>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327" name="Google Shape;327;p37"/>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328" name="Google Shape;328;p37"/>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28" name="Shape 3828"/>
        <p:cNvGrpSpPr/>
        <p:nvPr/>
      </p:nvGrpSpPr>
      <p:grpSpPr>
        <a:xfrm>
          <a:off x="0" y="0"/>
          <a:ext cx="0" cy="0"/>
          <a:chOff x="0" y="0"/>
          <a:chExt cx="0" cy="0"/>
        </a:xfrm>
      </p:grpSpPr>
      <p:sp>
        <p:nvSpPr>
          <p:cNvPr id="3829" name="Google Shape;3829;p26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and RNN</a:t>
            </a:r>
            <a:endParaRPr b="1">
              <a:latin typeface="Montserrat"/>
              <a:ea typeface="Montserrat"/>
              <a:cs typeface="Montserrat"/>
              <a:sym typeface="Montserrat"/>
            </a:endParaRPr>
          </a:p>
        </p:txBody>
      </p:sp>
      <p:sp>
        <p:nvSpPr>
          <p:cNvPr id="3830" name="Google Shape;3830;p26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CODE ALONG PROJECT</a:t>
            </a:r>
            <a:endParaRPr/>
          </a:p>
          <a:p>
            <a:pPr indent="0" lvl="0" marL="0" rtl="0" algn="ctr">
              <a:spcBef>
                <a:spcPts val="0"/>
              </a:spcBef>
              <a:spcAft>
                <a:spcPts val="0"/>
              </a:spcAft>
              <a:buNone/>
            </a:pPr>
            <a:r>
              <a:rPr lang="en"/>
              <a:t>PART ONE</a:t>
            </a:r>
            <a:endParaRPr/>
          </a:p>
        </p:txBody>
      </p:sp>
      <p:pic>
        <p:nvPicPr>
          <p:cNvPr descr="watermark.jpg" id="3831" name="Google Shape;3831;p2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32" name="Google Shape;3832;p2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6" name="Shape 3836"/>
        <p:cNvGrpSpPr/>
        <p:nvPr/>
      </p:nvGrpSpPr>
      <p:grpSpPr>
        <a:xfrm>
          <a:off x="0" y="0"/>
          <a:ext cx="0" cy="0"/>
          <a:chOff x="0" y="0"/>
          <a:chExt cx="0" cy="0"/>
        </a:xfrm>
      </p:grpSpPr>
      <p:sp>
        <p:nvSpPr>
          <p:cNvPr id="3837" name="Google Shape;3837;p26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and RNN</a:t>
            </a:r>
            <a:endParaRPr b="1">
              <a:latin typeface="Montserrat"/>
              <a:ea typeface="Montserrat"/>
              <a:cs typeface="Montserrat"/>
              <a:sym typeface="Montserrat"/>
            </a:endParaRPr>
          </a:p>
        </p:txBody>
      </p:sp>
      <p:sp>
        <p:nvSpPr>
          <p:cNvPr id="3838" name="Google Shape;3838;p26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PROJECT</a:t>
            </a:r>
            <a:endParaRPr/>
          </a:p>
        </p:txBody>
      </p:sp>
      <p:pic>
        <p:nvPicPr>
          <p:cNvPr descr="watermark.jpg" id="3839" name="Google Shape;3839;p2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40" name="Google Shape;3840;p2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4" name="Shape 3844"/>
        <p:cNvGrpSpPr/>
        <p:nvPr/>
      </p:nvGrpSpPr>
      <p:grpSpPr>
        <a:xfrm>
          <a:off x="0" y="0"/>
          <a:ext cx="0" cy="0"/>
          <a:chOff x="0" y="0"/>
          <a:chExt cx="0" cy="0"/>
        </a:xfrm>
      </p:grpSpPr>
      <p:sp>
        <p:nvSpPr>
          <p:cNvPr id="3845" name="Google Shape;3845;p26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Keras and RNN</a:t>
            </a:r>
            <a:endParaRPr b="1">
              <a:latin typeface="Montserrat"/>
              <a:ea typeface="Montserrat"/>
              <a:cs typeface="Montserrat"/>
              <a:sym typeface="Montserrat"/>
            </a:endParaRPr>
          </a:p>
        </p:txBody>
      </p:sp>
      <p:sp>
        <p:nvSpPr>
          <p:cNvPr id="3846" name="Google Shape;3846;p26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EXERCISE PROJECT - SOLUTIONS</a:t>
            </a:r>
            <a:endParaRPr/>
          </a:p>
        </p:txBody>
      </p:sp>
      <p:pic>
        <p:nvPicPr>
          <p:cNvPr descr="watermark.jpg" id="3847" name="Google Shape;3847;p2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848" name="Google Shape;3848;p2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34" name="Google Shape;334;p38"/>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Now </a:t>
            </a:r>
            <a:r>
              <a:rPr b="1" lang="en" sz="2900">
                <a:solidFill>
                  <a:srgbClr val="434343"/>
                </a:solidFill>
                <a:latin typeface="Montserrat"/>
                <a:ea typeface="Montserrat"/>
                <a:cs typeface="Montserrat"/>
                <a:sym typeface="Montserrat"/>
              </a:rPr>
              <a:t>y = x1w1 + x2w2</a:t>
            </a:r>
            <a:endParaRPr b="1" sz="2900">
              <a:solidFill>
                <a:srgbClr val="434343"/>
              </a:solidFill>
              <a:latin typeface="Montserrat"/>
              <a:ea typeface="Montserrat"/>
              <a:cs typeface="Montserrat"/>
              <a:sym typeface="Montserrat"/>
            </a:endParaRPr>
          </a:p>
        </p:txBody>
      </p:sp>
      <p:pic>
        <p:nvPicPr>
          <p:cNvPr descr="watermark.jpg" id="335" name="Google Shape;335;p3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36" name="Google Shape;336;p3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37" name="Google Shape;337;p38"/>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38" name="Google Shape;338;p38"/>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39" name="Google Shape;339;p38"/>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 name="Google Shape;340;p38"/>
          <p:cNvCxnSpPr>
            <a:endCxn id="33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41" name="Google Shape;341;p38"/>
          <p:cNvCxnSpPr>
            <a:endCxn id="33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42" name="Google Shape;342;p38"/>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43" name="Google Shape;343;p38"/>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44" name="Google Shape;344;p38"/>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45" name="Google Shape;345;p38"/>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46" name="Google Shape;346;p38"/>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347" name="Google Shape;347;p38"/>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348" name="Google Shape;348;p38"/>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3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54" name="Google Shape;354;p39"/>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could update the </a:t>
            </a:r>
            <a:r>
              <a:rPr b="1" lang="en" sz="2900">
                <a:solidFill>
                  <a:srgbClr val="434343"/>
                </a:solidFill>
                <a:latin typeface="Montserrat"/>
                <a:ea typeface="Montserrat"/>
                <a:cs typeface="Montserrat"/>
                <a:sym typeface="Montserrat"/>
              </a:rPr>
              <a:t>weights</a:t>
            </a:r>
            <a:r>
              <a:rPr lang="en" sz="2900">
                <a:solidFill>
                  <a:srgbClr val="434343"/>
                </a:solidFill>
                <a:latin typeface="Montserrat"/>
                <a:ea typeface="Montserrat"/>
                <a:cs typeface="Montserrat"/>
                <a:sym typeface="Montserrat"/>
              </a:rPr>
              <a:t> to effect </a:t>
            </a:r>
            <a:r>
              <a:rPr b="1" lang="en" sz="2900">
                <a:solidFill>
                  <a:srgbClr val="434343"/>
                </a:solidFill>
                <a:latin typeface="Montserrat"/>
                <a:ea typeface="Montserrat"/>
                <a:cs typeface="Montserrat"/>
                <a:sym typeface="Montserrat"/>
              </a:rPr>
              <a:t>y</a:t>
            </a:r>
            <a:endParaRPr b="1" sz="2900">
              <a:solidFill>
                <a:srgbClr val="434343"/>
              </a:solidFill>
              <a:latin typeface="Montserrat"/>
              <a:ea typeface="Montserrat"/>
              <a:cs typeface="Montserrat"/>
              <a:sym typeface="Montserrat"/>
            </a:endParaRPr>
          </a:p>
        </p:txBody>
      </p:sp>
      <p:pic>
        <p:nvPicPr>
          <p:cNvPr descr="watermark.jpg" id="355" name="Google Shape;355;p3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56" name="Google Shape;356;p3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57" name="Google Shape;357;p39"/>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58" name="Google Shape;358;p39"/>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59" name="Google Shape;359;p39"/>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 name="Google Shape;360;p39"/>
          <p:cNvCxnSpPr>
            <a:endCxn id="35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61" name="Google Shape;361;p39"/>
          <p:cNvCxnSpPr>
            <a:endCxn id="35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62" name="Google Shape;362;p39"/>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63" name="Google Shape;363;p39"/>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64" name="Google Shape;364;p39"/>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65" name="Google Shape;365;p39"/>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66" name="Google Shape;366;p39"/>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367" name="Google Shape;367;p39"/>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368" name="Google Shape;368;p39"/>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4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74" name="Google Shape;374;p40"/>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But what if an </a:t>
            </a:r>
            <a:r>
              <a:rPr b="1" lang="en" sz="2900">
                <a:solidFill>
                  <a:srgbClr val="434343"/>
                </a:solidFill>
                <a:latin typeface="Montserrat"/>
                <a:ea typeface="Montserrat"/>
                <a:cs typeface="Montserrat"/>
                <a:sym typeface="Montserrat"/>
              </a:rPr>
              <a:t>x</a:t>
            </a:r>
            <a:r>
              <a:rPr lang="en" sz="2900">
                <a:solidFill>
                  <a:srgbClr val="434343"/>
                </a:solidFill>
                <a:latin typeface="Montserrat"/>
                <a:ea typeface="Montserrat"/>
                <a:cs typeface="Montserrat"/>
                <a:sym typeface="Montserrat"/>
              </a:rPr>
              <a:t> is zero? </a:t>
            </a:r>
            <a:r>
              <a:rPr b="1" lang="en" sz="2900">
                <a:solidFill>
                  <a:srgbClr val="434343"/>
                </a:solidFill>
                <a:latin typeface="Montserrat"/>
                <a:ea typeface="Montserrat"/>
                <a:cs typeface="Montserrat"/>
                <a:sym typeface="Montserrat"/>
              </a:rPr>
              <a:t>w</a:t>
            </a:r>
            <a:r>
              <a:rPr lang="en" sz="2900">
                <a:solidFill>
                  <a:srgbClr val="434343"/>
                </a:solidFill>
                <a:latin typeface="Montserrat"/>
                <a:ea typeface="Montserrat"/>
                <a:cs typeface="Montserrat"/>
                <a:sym typeface="Montserrat"/>
              </a:rPr>
              <a:t> won’t change anything!</a:t>
            </a:r>
            <a:endParaRPr b="1" sz="2900">
              <a:solidFill>
                <a:srgbClr val="434343"/>
              </a:solidFill>
              <a:latin typeface="Montserrat"/>
              <a:ea typeface="Montserrat"/>
              <a:cs typeface="Montserrat"/>
              <a:sym typeface="Montserrat"/>
            </a:endParaRPr>
          </a:p>
        </p:txBody>
      </p:sp>
      <p:pic>
        <p:nvPicPr>
          <p:cNvPr descr="watermark.jpg" id="375" name="Google Shape;375;p4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76" name="Google Shape;376;p4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77" name="Google Shape;377;p40"/>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78" name="Google Shape;378;p40"/>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79" name="Google Shape;379;p40"/>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0" name="Google Shape;380;p40"/>
          <p:cNvCxnSpPr>
            <a:endCxn id="37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381" name="Google Shape;381;p40"/>
          <p:cNvCxnSpPr>
            <a:endCxn id="37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382" name="Google Shape;382;p40"/>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383" name="Google Shape;383;p40"/>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384" name="Google Shape;384;p40"/>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385" name="Google Shape;385;p40"/>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386" name="Google Shape;386;p40"/>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387" name="Google Shape;387;p40"/>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388" name="Google Shape;388;p40"/>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4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394" name="Google Shape;394;p41"/>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add in a </a:t>
            </a:r>
            <a:r>
              <a:rPr b="1" lang="en" sz="2900">
                <a:solidFill>
                  <a:srgbClr val="434343"/>
                </a:solidFill>
                <a:latin typeface="Montserrat"/>
                <a:ea typeface="Montserrat"/>
                <a:cs typeface="Montserrat"/>
                <a:sym typeface="Montserrat"/>
              </a:rPr>
              <a:t>bias</a:t>
            </a:r>
            <a:r>
              <a:rPr lang="en" sz="2900">
                <a:solidFill>
                  <a:srgbClr val="434343"/>
                </a:solidFill>
                <a:latin typeface="Montserrat"/>
                <a:ea typeface="Montserrat"/>
                <a:cs typeface="Montserrat"/>
                <a:sym typeface="Montserrat"/>
              </a:rPr>
              <a:t> term </a:t>
            </a:r>
            <a:r>
              <a:rPr b="1"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to the inputs.</a:t>
            </a:r>
            <a:endParaRPr sz="2900">
              <a:solidFill>
                <a:srgbClr val="434343"/>
              </a:solidFill>
              <a:latin typeface="Montserrat"/>
              <a:ea typeface="Montserrat"/>
              <a:cs typeface="Montserrat"/>
              <a:sym typeface="Montserrat"/>
            </a:endParaRPr>
          </a:p>
        </p:txBody>
      </p:sp>
      <p:pic>
        <p:nvPicPr>
          <p:cNvPr descr="watermark.jpg" id="395" name="Google Shape;395;p4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396" name="Google Shape;396;p4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397" name="Google Shape;397;p41"/>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398" name="Google Shape;398;p41"/>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399" name="Google Shape;399;p41"/>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0" name="Google Shape;400;p41"/>
          <p:cNvCxnSpPr>
            <a:endCxn id="39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401" name="Google Shape;401;p41"/>
          <p:cNvCxnSpPr>
            <a:endCxn id="39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402" name="Google Shape;402;p41"/>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403" name="Google Shape;403;p41"/>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404" name="Google Shape;404;p41"/>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405" name="Google Shape;405;p41"/>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406" name="Google Shape;406;p41"/>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407" name="Google Shape;407;p41"/>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408" name="Google Shape;408;p41"/>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71" name="Google Shape;71;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Perceptron Model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Neural Networks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Keras Basics for Regression Task</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Recurrent Neural Networks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LSTM and GRU Neurons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Time Series Forecasting with RNN</a:t>
            </a:r>
            <a:endParaRPr sz="3000">
              <a:solidFill>
                <a:srgbClr val="434343"/>
              </a:solidFill>
              <a:latin typeface="Montserrat"/>
              <a:ea typeface="Montserrat"/>
              <a:cs typeface="Montserrat"/>
              <a:sym typeface="Montserrat"/>
            </a:endParaRPr>
          </a:p>
        </p:txBody>
      </p:sp>
      <p:pic>
        <p:nvPicPr>
          <p:cNvPr descr="watermark.jpg" id="72" name="Google Shape;72;p1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3" name="Google Shape;73;p1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14" name="Google Shape;414;p42"/>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add in a </a:t>
            </a:r>
            <a:r>
              <a:rPr b="1" lang="en" sz="2900">
                <a:solidFill>
                  <a:srgbClr val="434343"/>
                </a:solidFill>
                <a:latin typeface="Montserrat"/>
                <a:ea typeface="Montserrat"/>
                <a:cs typeface="Montserrat"/>
                <a:sym typeface="Montserrat"/>
              </a:rPr>
              <a:t>bias</a:t>
            </a:r>
            <a:r>
              <a:rPr lang="en" sz="2900">
                <a:solidFill>
                  <a:srgbClr val="434343"/>
                </a:solidFill>
                <a:latin typeface="Montserrat"/>
                <a:ea typeface="Montserrat"/>
                <a:cs typeface="Montserrat"/>
                <a:sym typeface="Montserrat"/>
              </a:rPr>
              <a:t> term </a:t>
            </a:r>
            <a:r>
              <a:rPr b="1"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to the inputs.</a:t>
            </a:r>
            <a:endParaRPr sz="2900">
              <a:solidFill>
                <a:srgbClr val="434343"/>
              </a:solidFill>
              <a:latin typeface="Montserrat"/>
              <a:ea typeface="Montserrat"/>
              <a:cs typeface="Montserrat"/>
              <a:sym typeface="Montserrat"/>
            </a:endParaRPr>
          </a:p>
        </p:txBody>
      </p:sp>
      <p:pic>
        <p:nvPicPr>
          <p:cNvPr descr="watermark.jpg" id="415" name="Google Shape;415;p4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16" name="Google Shape;416;p4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17" name="Google Shape;417;p42"/>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418" name="Google Shape;418;p42"/>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419" name="Google Shape;419;p42"/>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0" name="Google Shape;420;p42"/>
          <p:cNvCxnSpPr>
            <a:endCxn id="41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421" name="Google Shape;421;p42"/>
          <p:cNvCxnSpPr>
            <a:endCxn id="41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422" name="Google Shape;422;p42"/>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423" name="Google Shape;423;p42"/>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424" name="Google Shape;424;p42"/>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425" name="Google Shape;425;p42"/>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426" name="Google Shape;426;p42"/>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427" name="Google Shape;427;p42"/>
          <p:cNvSpPr txBox="1"/>
          <p:nvPr>
            <p:ph type="title"/>
          </p:nvPr>
        </p:nvSpPr>
        <p:spPr>
          <a:xfrm>
            <a:off x="2239625" y="167970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 + b</a:t>
            </a:r>
            <a:endParaRPr b="1">
              <a:solidFill>
                <a:srgbClr val="351C75"/>
              </a:solidFill>
              <a:latin typeface="Montserrat"/>
              <a:ea typeface="Montserrat"/>
              <a:cs typeface="Montserrat"/>
              <a:sym typeface="Montserrat"/>
            </a:endParaRPr>
          </a:p>
        </p:txBody>
      </p:sp>
      <p:sp>
        <p:nvSpPr>
          <p:cNvPr id="428" name="Google Shape;428;p42"/>
          <p:cNvSpPr txBox="1"/>
          <p:nvPr>
            <p:ph type="title"/>
          </p:nvPr>
        </p:nvSpPr>
        <p:spPr>
          <a:xfrm>
            <a:off x="2569650" y="355895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 + b</a:t>
            </a:r>
            <a:endParaRPr b="1">
              <a:solidFill>
                <a:srgbClr val="351C75"/>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4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34" name="Google Shape;434;p43"/>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y = (x1w1 + b) + (x2w2 + b)</a:t>
            </a:r>
            <a:endParaRPr sz="2900">
              <a:solidFill>
                <a:srgbClr val="434343"/>
              </a:solidFill>
              <a:latin typeface="Montserrat"/>
              <a:ea typeface="Montserrat"/>
              <a:cs typeface="Montserrat"/>
              <a:sym typeface="Montserrat"/>
            </a:endParaRPr>
          </a:p>
        </p:txBody>
      </p:sp>
      <p:pic>
        <p:nvPicPr>
          <p:cNvPr descr="watermark.jpg" id="435" name="Google Shape;435;p4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36" name="Google Shape;436;p4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37" name="Google Shape;437;p43"/>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438" name="Google Shape;438;p43"/>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439" name="Google Shape;439;p43"/>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0" name="Google Shape;440;p43"/>
          <p:cNvCxnSpPr>
            <a:endCxn id="43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441" name="Google Shape;441;p43"/>
          <p:cNvCxnSpPr>
            <a:endCxn id="439"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442" name="Google Shape;442;p43"/>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443" name="Google Shape;443;p43"/>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444" name="Google Shape;444;p43"/>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445" name="Google Shape;445;p43"/>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446" name="Google Shape;446;p43"/>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447" name="Google Shape;447;p43"/>
          <p:cNvSpPr txBox="1"/>
          <p:nvPr>
            <p:ph type="title"/>
          </p:nvPr>
        </p:nvSpPr>
        <p:spPr>
          <a:xfrm>
            <a:off x="2239625" y="167970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 + b</a:t>
            </a:r>
            <a:endParaRPr b="1">
              <a:solidFill>
                <a:srgbClr val="351C75"/>
              </a:solidFill>
              <a:latin typeface="Montserrat"/>
              <a:ea typeface="Montserrat"/>
              <a:cs typeface="Montserrat"/>
              <a:sym typeface="Montserrat"/>
            </a:endParaRPr>
          </a:p>
        </p:txBody>
      </p:sp>
      <p:sp>
        <p:nvSpPr>
          <p:cNvPr id="448" name="Google Shape;448;p43"/>
          <p:cNvSpPr txBox="1"/>
          <p:nvPr>
            <p:ph type="title"/>
          </p:nvPr>
        </p:nvSpPr>
        <p:spPr>
          <a:xfrm>
            <a:off x="2569650" y="355895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 + b</a:t>
            </a:r>
            <a:endParaRPr b="1">
              <a:solidFill>
                <a:srgbClr val="351C75"/>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2" name="Shape 452"/>
        <p:cNvGrpSpPr/>
        <p:nvPr/>
      </p:nvGrpSpPr>
      <p:grpSpPr>
        <a:xfrm>
          <a:off x="0" y="0"/>
          <a:ext cx="0" cy="0"/>
          <a:chOff x="0" y="0"/>
          <a:chExt cx="0" cy="0"/>
        </a:xfrm>
      </p:grpSpPr>
      <p:sp>
        <p:nvSpPr>
          <p:cNvPr id="453" name="Google Shape;453;p4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54" name="Google Shape;454;p44"/>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expand this to a generalization:</a:t>
            </a:r>
            <a:endParaRPr sz="2900">
              <a:solidFill>
                <a:srgbClr val="434343"/>
              </a:solidFill>
              <a:latin typeface="Montserrat"/>
              <a:ea typeface="Montserrat"/>
              <a:cs typeface="Montserrat"/>
              <a:sym typeface="Montserrat"/>
            </a:endParaRPr>
          </a:p>
        </p:txBody>
      </p:sp>
      <p:pic>
        <p:nvPicPr>
          <p:cNvPr descr="watermark.jpg" id="455" name="Google Shape;455;p4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56" name="Google Shape;456;p4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457" name="Google Shape;457;p44"/>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458" name="Google Shape;458;p44"/>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459" name="Google Shape;459;p44"/>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 name="Google Shape;460;p44"/>
          <p:cNvCxnSpPr>
            <a:endCxn id="459"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461" name="Google Shape;461;p44"/>
          <p:cNvCxnSpPr>
            <a:endCxn id="462" idx="1"/>
          </p:cNvCxnSpPr>
          <p:nvPr/>
        </p:nvCxnSpPr>
        <p:spPr>
          <a:xfrm flipH="1" rot="10800000">
            <a:off x="2342325" y="2867575"/>
            <a:ext cx="1622400" cy="330000"/>
          </a:xfrm>
          <a:prstGeom prst="straightConnector1">
            <a:avLst/>
          </a:prstGeom>
          <a:noFill/>
          <a:ln cap="flat" cmpd="sng" w="38100">
            <a:solidFill>
              <a:srgbClr val="674EA7"/>
            </a:solidFill>
            <a:prstDash val="solid"/>
            <a:round/>
            <a:headEnd len="med" w="med" type="none"/>
            <a:tailEnd len="med" w="med" type="triangle"/>
          </a:ln>
        </p:spPr>
      </p:cxnSp>
      <p:cxnSp>
        <p:nvCxnSpPr>
          <p:cNvPr id="463" name="Google Shape;463;p44"/>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464" name="Google Shape;464;p44"/>
          <p:cNvSpPr txBox="1"/>
          <p:nvPr>
            <p:ph type="title"/>
          </p:nvPr>
        </p:nvSpPr>
        <p:spPr>
          <a:xfrm>
            <a:off x="17802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465" name="Google Shape;465;p44"/>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462" name="Google Shape;462;p44"/>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466" name="Google Shape;466;p44"/>
          <p:cNvSpPr txBox="1"/>
          <p:nvPr>
            <p:ph type="title"/>
          </p:nvPr>
        </p:nvSpPr>
        <p:spPr>
          <a:xfrm>
            <a:off x="16278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467" name="Google Shape;467;p44"/>
          <p:cNvSpPr txBox="1"/>
          <p:nvPr>
            <p:ph type="title"/>
          </p:nvPr>
        </p:nvSpPr>
        <p:spPr>
          <a:xfrm>
            <a:off x="2163425" y="228930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 + b</a:t>
            </a:r>
            <a:endParaRPr b="1">
              <a:solidFill>
                <a:srgbClr val="351C75"/>
              </a:solidFill>
              <a:latin typeface="Montserrat"/>
              <a:ea typeface="Montserrat"/>
              <a:cs typeface="Montserrat"/>
              <a:sym typeface="Montserrat"/>
            </a:endParaRPr>
          </a:p>
        </p:txBody>
      </p:sp>
      <p:sp>
        <p:nvSpPr>
          <p:cNvPr id="468" name="Google Shape;468;p44"/>
          <p:cNvSpPr txBox="1"/>
          <p:nvPr>
            <p:ph type="title"/>
          </p:nvPr>
        </p:nvSpPr>
        <p:spPr>
          <a:xfrm>
            <a:off x="2173775" y="3063600"/>
            <a:ext cx="1781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 + b</a:t>
            </a:r>
            <a:endParaRPr b="1">
              <a:solidFill>
                <a:srgbClr val="351C75"/>
              </a:solidFill>
              <a:latin typeface="Montserrat"/>
              <a:ea typeface="Montserrat"/>
              <a:cs typeface="Montserrat"/>
              <a:sym typeface="Montserrat"/>
            </a:endParaRPr>
          </a:p>
        </p:txBody>
      </p:sp>
      <p:cxnSp>
        <p:nvCxnSpPr>
          <p:cNvPr id="469" name="Google Shape;469;p44"/>
          <p:cNvCxnSpPr>
            <a:endCxn id="459" idx="4"/>
          </p:cNvCxnSpPr>
          <p:nvPr/>
        </p:nvCxnSpPr>
        <p:spPr>
          <a:xfrm flipH="1" rot="10800000">
            <a:off x="2325975" y="3371425"/>
            <a:ext cx="2083800" cy="1171200"/>
          </a:xfrm>
          <a:prstGeom prst="straightConnector1">
            <a:avLst/>
          </a:prstGeom>
          <a:noFill/>
          <a:ln cap="flat" cmpd="sng" w="38100">
            <a:solidFill>
              <a:srgbClr val="674EA7"/>
            </a:solidFill>
            <a:prstDash val="solid"/>
            <a:round/>
            <a:headEnd len="med" w="med" type="none"/>
            <a:tailEnd len="med" w="med" type="triangle"/>
          </a:ln>
        </p:spPr>
      </p:cxnSp>
      <p:sp>
        <p:nvSpPr>
          <p:cNvPr id="470" name="Google Shape;470;p44"/>
          <p:cNvSpPr txBox="1"/>
          <p:nvPr>
            <p:ph type="title"/>
          </p:nvPr>
        </p:nvSpPr>
        <p:spPr>
          <a:xfrm>
            <a:off x="1627850" y="41316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xn</a:t>
            </a:r>
            <a:endParaRPr b="1">
              <a:solidFill>
                <a:srgbClr val="351C75"/>
              </a:solidFill>
              <a:latin typeface="Montserrat"/>
              <a:ea typeface="Montserrat"/>
              <a:cs typeface="Montserrat"/>
              <a:sym typeface="Montserrat"/>
            </a:endParaRPr>
          </a:p>
        </p:txBody>
      </p:sp>
      <p:sp>
        <p:nvSpPr>
          <p:cNvPr id="471" name="Google Shape;471;p44"/>
          <p:cNvSpPr txBox="1"/>
          <p:nvPr>
            <p:ph type="title"/>
          </p:nvPr>
        </p:nvSpPr>
        <p:spPr>
          <a:xfrm>
            <a:off x="2628375" y="4188600"/>
            <a:ext cx="2315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*wn + b</a:t>
            </a:r>
            <a:endParaRPr b="1">
              <a:solidFill>
                <a:srgbClr val="351C75"/>
              </a:solidFill>
              <a:latin typeface="Montserrat"/>
              <a:ea typeface="Montserrat"/>
              <a:cs typeface="Montserrat"/>
              <a:sym typeface="Montserra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4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77" name="Google Shape;477;p4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We’ve been able to model a biological neuron as a simple perceptron! Mathematically our generalization was:</a:t>
            </a:r>
            <a:endParaRPr sz="2900">
              <a:solidFill>
                <a:srgbClr val="434343"/>
              </a:solidFill>
              <a:latin typeface="Montserrat"/>
              <a:ea typeface="Montserrat"/>
              <a:cs typeface="Montserrat"/>
              <a:sym typeface="Montserrat"/>
            </a:endParaRPr>
          </a:p>
        </p:txBody>
      </p:sp>
      <p:pic>
        <p:nvPicPr>
          <p:cNvPr descr="watermark.jpg" id="478" name="Google Shape;478;p4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79" name="Google Shape;479;p4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80" name="Google Shape;480;p45"/>
          <p:cNvPicPr preferRelativeResize="0"/>
          <p:nvPr/>
        </p:nvPicPr>
        <p:blipFill>
          <a:blip r:embed="rId4">
            <a:alphaModFix/>
          </a:blip>
          <a:stretch>
            <a:fillRect/>
          </a:stretch>
        </p:blipFill>
        <p:spPr>
          <a:xfrm>
            <a:off x="2327826" y="2687075"/>
            <a:ext cx="5020474" cy="2287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4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86" name="Google Shape;486;p4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Later on we will see how we can expand this model to have X be a </a:t>
            </a:r>
            <a:r>
              <a:rPr b="1" lang="en" sz="2900">
                <a:solidFill>
                  <a:srgbClr val="434343"/>
                </a:solidFill>
                <a:latin typeface="Montserrat"/>
                <a:ea typeface="Montserrat"/>
                <a:cs typeface="Montserrat"/>
                <a:sym typeface="Montserrat"/>
              </a:rPr>
              <a:t>tensor</a:t>
            </a:r>
            <a:r>
              <a:rPr lang="en" sz="2900">
                <a:solidFill>
                  <a:srgbClr val="434343"/>
                </a:solidFill>
                <a:latin typeface="Montserrat"/>
                <a:ea typeface="Montserrat"/>
                <a:cs typeface="Montserrat"/>
                <a:sym typeface="Montserrat"/>
              </a:rPr>
              <a:t> of information ( an n-dimensional matrix).</a:t>
            </a:r>
            <a:endParaRPr sz="2900">
              <a:solidFill>
                <a:srgbClr val="434343"/>
              </a:solidFill>
              <a:latin typeface="Montserrat"/>
              <a:ea typeface="Montserrat"/>
              <a:cs typeface="Montserrat"/>
              <a:sym typeface="Montserrat"/>
            </a:endParaRPr>
          </a:p>
        </p:txBody>
      </p:sp>
      <p:pic>
        <p:nvPicPr>
          <p:cNvPr descr="watermark.jpg" id="487" name="Google Shape;487;p4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88" name="Google Shape;488;p4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489" name="Google Shape;489;p46"/>
          <p:cNvPicPr preferRelativeResize="0"/>
          <p:nvPr/>
        </p:nvPicPr>
        <p:blipFill>
          <a:blip r:embed="rId4">
            <a:alphaModFix/>
          </a:blip>
          <a:stretch>
            <a:fillRect/>
          </a:stretch>
        </p:blipFill>
        <p:spPr>
          <a:xfrm>
            <a:off x="2327826" y="2687075"/>
            <a:ext cx="5020474" cy="2287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4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495" name="Google Shape;495;p4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review what we learned:</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understand the very basics of a biological neuron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saw how we can create a simple perceptron model replicating the core concepts behind a neuron.</a:t>
            </a:r>
            <a:endParaRPr sz="2900">
              <a:solidFill>
                <a:srgbClr val="434343"/>
              </a:solidFill>
              <a:latin typeface="Montserrat"/>
              <a:ea typeface="Montserrat"/>
              <a:cs typeface="Montserrat"/>
              <a:sym typeface="Montserrat"/>
            </a:endParaRPr>
          </a:p>
        </p:txBody>
      </p:sp>
      <p:pic>
        <p:nvPicPr>
          <p:cNvPr descr="watermark.jpg" id="496" name="Google Shape;496;p4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497" name="Google Shape;497;p4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4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Neural Networks</a:t>
            </a:r>
            <a:endParaRPr b="1">
              <a:latin typeface="Montserrat"/>
              <a:ea typeface="Montserrat"/>
              <a:cs typeface="Montserrat"/>
              <a:sym typeface="Montserrat"/>
            </a:endParaRPr>
          </a:p>
        </p:txBody>
      </p:sp>
      <p:sp>
        <p:nvSpPr>
          <p:cNvPr id="503" name="Google Shape;503;p4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504" name="Google Shape;504;p4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05" name="Google Shape;505;p4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4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11" name="Google Shape;511;p4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single perceptron won’t be enough to learn complicated systems.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we can expand on the idea of a single perceptron, to create a multi-layer perceptron model. </a:t>
            </a:r>
            <a:endParaRPr sz="2900">
              <a:solidFill>
                <a:srgbClr val="434343"/>
              </a:solidFill>
              <a:latin typeface="Montserrat"/>
              <a:ea typeface="Montserrat"/>
              <a:cs typeface="Montserrat"/>
              <a:sym typeface="Montserrat"/>
            </a:endParaRPr>
          </a:p>
        </p:txBody>
      </p:sp>
      <p:pic>
        <p:nvPicPr>
          <p:cNvPr descr="watermark.jpg" id="512" name="Google Shape;512;p4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13" name="Google Shape;513;p4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5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19" name="Google Shape;519;p5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single perceptron won’t be enough to learn complicated systems.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Fortunately, we can expand on the idea of a single perceptron, to create a multi-layer perceptron model.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We’ll also introduce the idea of activation functions.</a:t>
            </a:r>
            <a:endParaRPr sz="2900">
              <a:solidFill>
                <a:srgbClr val="434343"/>
              </a:solidFill>
              <a:latin typeface="Montserrat"/>
              <a:ea typeface="Montserrat"/>
              <a:cs typeface="Montserrat"/>
              <a:sym typeface="Montserrat"/>
            </a:endParaRPr>
          </a:p>
        </p:txBody>
      </p:sp>
      <p:pic>
        <p:nvPicPr>
          <p:cNvPr descr="watermark.jpg" id="520" name="Google Shape;520;p5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21" name="Google Shape;521;p5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5" name="Shape 525"/>
        <p:cNvGrpSpPr/>
        <p:nvPr/>
      </p:nvGrpSpPr>
      <p:grpSpPr>
        <a:xfrm>
          <a:off x="0" y="0"/>
          <a:ext cx="0" cy="0"/>
          <a:chOff x="0" y="0"/>
          <a:chExt cx="0" cy="0"/>
        </a:xfrm>
      </p:grpSpPr>
      <p:sp>
        <p:nvSpPr>
          <p:cNvPr id="526" name="Google Shape;526;p5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27" name="Google Shape;527;p5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build a network of perceptrons, we can connect layers of perceptrons, using a </a:t>
            </a:r>
            <a:r>
              <a:rPr b="1" lang="en" sz="2900">
                <a:solidFill>
                  <a:srgbClr val="434343"/>
                </a:solidFill>
                <a:latin typeface="Montserrat"/>
                <a:ea typeface="Montserrat"/>
                <a:cs typeface="Montserrat"/>
                <a:sym typeface="Montserrat"/>
              </a:rPr>
              <a:t>multi-layer perceptron model</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p:txBody>
      </p:sp>
      <p:pic>
        <p:nvPicPr>
          <p:cNvPr descr="watermark.jpg" id="528" name="Google Shape;528;p5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29" name="Google Shape;529;p5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30" name="Google Shape;530;p51"/>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1"/>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1"/>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1"/>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1"/>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51"/>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51"/>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51"/>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51"/>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9" name="Google Shape;539;p51"/>
          <p:cNvCxnSpPr>
            <a:stCxn id="530" idx="6"/>
            <a:endCxn id="533"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540" name="Google Shape;540;p51"/>
          <p:cNvCxnSpPr>
            <a:endCxn id="534"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541" name="Google Shape;541;p51"/>
          <p:cNvCxnSpPr>
            <a:stCxn id="533" idx="6"/>
            <a:endCxn id="536"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542" name="Google Shape;542;p51"/>
          <p:cNvCxnSpPr>
            <a:stCxn id="533" idx="6"/>
            <a:endCxn id="535"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543" name="Google Shape;543;p51"/>
          <p:cNvCxnSpPr>
            <a:stCxn id="533" idx="6"/>
            <a:endCxn id="537"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544" name="Google Shape;544;p51"/>
          <p:cNvCxnSpPr>
            <a:endCxn id="538"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545" name="Google Shape;545;p51"/>
          <p:cNvCxnSpPr>
            <a:endCxn id="538"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546" name="Google Shape;546;p51"/>
          <p:cNvCxnSpPr>
            <a:endCxn id="538"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547" name="Google Shape;547;p51"/>
          <p:cNvCxnSpPr>
            <a:stCxn id="534" idx="6"/>
            <a:endCxn id="535"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548" name="Google Shape;548;p51"/>
          <p:cNvCxnSpPr>
            <a:stCxn id="534" idx="6"/>
            <a:endCxn id="537"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549" name="Google Shape;549;p51"/>
          <p:cNvCxnSpPr>
            <a:endCxn id="536"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550" name="Google Shape;550;p51"/>
          <p:cNvCxnSpPr>
            <a:endCxn id="533"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551" name="Google Shape;551;p51"/>
          <p:cNvCxnSpPr>
            <a:endCxn id="534"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552" name="Google Shape;552;p51"/>
          <p:cNvCxnSpPr>
            <a:endCxn id="533"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553" name="Google Shape;553;p51"/>
          <p:cNvCxnSpPr>
            <a:endCxn id="534"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Section Overview</a:t>
            </a:r>
            <a:endParaRPr>
              <a:latin typeface="Montserrat"/>
              <a:ea typeface="Montserrat"/>
              <a:cs typeface="Montserrat"/>
              <a:sym typeface="Montserrat"/>
            </a:endParaRPr>
          </a:p>
        </p:txBody>
      </p:sp>
      <p:sp>
        <p:nvSpPr>
          <p:cNvPr id="79" name="Google Shape;79;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Keep in mind Neural Networks in general tend to be “black boxes” so it’s very difficult to interpret them beyond their performance metrics.</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ARIMA based models are much easier to understand and work with (and often perform better!)</a:t>
            </a:r>
            <a:endParaRPr sz="3000">
              <a:solidFill>
                <a:srgbClr val="434343"/>
              </a:solidFill>
              <a:latin typeface="Montserrat"/>
              <a:ea typeface="Montserrat"/>
              <a:cs typeface="Montserrat"/>
              <a:sym typeface="Montserrat"/>
            </a:endParaRPr>
          </a:p>
        </p:txBody>
      </p:sp>
      <p:pic>
        <p:nvPicPr>
          <p:cNvPr descr="watermark.jpg" id="80" name="Google Shape;80;p1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1" name="Google Shape;81;p1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7" name="Shape 557"/>
        <p:cNvGrpSpPr/>
        <p:nvPr/>
      </p:nvGrpSpPr>
      <p:grpSpPr>
        <a:xfrm>
          <a:off x="0" y="0"/>
          <a:ext cx="0" cy="0"/>
          <a:chOff x="0" y="0"/>
          <a:chExt cx="0" cy="0"/>
        </a:xfrm>
      </p:grpSpPr>
      <p:sp>
        <p:nvSpPr>
          <p:cNvPr id="558" name="Google Shape;558;p5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59" name="Google Shape;559;p5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outputs of one perceptron are directly fed into as inputs to another perceptron.</a:t>
            </a:r>
            <a:endParaRPr sz="2900">
              <a:solidFill>
                <a:srgbClr val="434343"/>
              </a:solidFill>
              <a:latin typeface="Montserrat"/>
              <a:ea typeface="Montserrat"/>
              <a:cs typeface="Montserrat"/>
              <a:sym typeface="Montserrat"/>
            </a:endParaRPr>
          </a:p>
        </p:txBody>
      </p:sp>
      <p:pic>
        <p:nvPicPr>
          <p:cNvPr descr="watermark.jpg" id="560" name="Google Shape;560;p5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61" name="Google Shape;561;p5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62" name="Google Shape;562;p52"/>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52"/>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52"/>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52"/>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2"/>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52"/>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2"/>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52"/>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52"/>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71" name="Google Shape;571;p52"/>
          <p:cNvCxnSpPr>
            <a:stCxn id="562" idx="6"/>
            <a:endCxn id="565"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572" name="Google Shape;572;p52"/>
          <p:cNvCxnSpPr>
            <a:endCxn id="566"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573" name="Google Shape;573;p52"/>
          <p:cNvCxnSpPr>
            <a:stCxn id="565" idx="6"/>
            <a:endCxn id="568"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574" name="Google Shape;574;p52"/>
          <p:cNvCxnSpPr>
            <a:stCxn id="565" idx="6"/>
            <a:endCxn id="567"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575" name="Google Shape;575;p52"/>
          <p:cNvCxnSpPr>
            <a:stCxn id="565" idx="6"/>
            <a:endCxn id="569"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576" name="Google Shape;576;p52"/>
          <p:cNvCxnSpPr>
            <a:endCxn id="570"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577" name="Google Shape;577;p52"/>
          <p:cNvCxnSpPr>
            <a:endCxn id="570"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578" name="Google Shape;578;p52"/>
          <p:cNvCxnSpPr>
            <a:endCxn id="570"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579" name="Google Shape;579;p52"/>
          <p:cNvCxnSpPr>
            <a:stCxn id="566" idx="6"/>
            <a:endCxn id="567"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580" name="Google Shape;580;p52"/>
          <p:cNvCxnSpPr>
            <a:stCxn id="566" idx="6"/>
            <a:endCxn id="569"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581" name="Google Shape;581;p52"/>
          <p:cNvCxnSpPr>
            <a:endCxn id="568"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582" name="Google Shape;582;p52"/>
          <p:cNvCxnSpPr>
            <a:endCxn id="565"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583" name="Google Shape;583;p52"/>
          <p:cNvCxnSpPr>
            <a:endCxn id="566"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584" name="Google Shape;584;p52"/>
          <p:cNvCxnSpPr>
            <a:endCxn id="565"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585" name="Google Shape;585;p52"/>
          <p:cNvCxnSpPr>
            <a:endCxn id="566"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9" name="Shape 589"/>
        <p:cNvGrpSpPr/>
        <p:nvPr/>
      </p:nvGrpSpPr>
      <p:grpSpPr>
        <a:xfrm>
          <a:off x="0" y="0"/>
          <a:ext cx="0" cy="0"/>
          <a:chOff x="0" y="0"/>
          <a:chExt cx="0" cy="0"/>
        </a:xfrm>
      </p:grpSpPr>
      <p:sp>
        <p:nvSpPr>
          <p:cNvPr id="590" name="Google Shape;590;p5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591" name="Google Shape;591;p5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This allows the network as a whole to learn about interactions and relationships between features.</a:t>
            </a:r>
            <a:endParaRPr sz="2900">
              <a:solidFill>
                <a:srgbClr val="434343"/>
              </a:solidFill>
              <a:latin typeface="Montserrat"/>
              <a:ea typeface="Montserrat"/>
              <a:cs typeface="Montserrat"/>
              <a:sym typeface="Montserrat"/>
            </a:endParaRPr>
          </a:p>
        </p:txBody>
      </p:sp>
      <p:pic>
        <p:nvPicPr>
          <p:cNvPr descr="watermark.jpg" id="592" name="Google Shape;592;p5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593" name="Google Shape;593;p5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594" name="Google Shape;594;p53"/>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53"/>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53"/>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3"/>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3"/>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3"/>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3"/>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3"/>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3"/>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3" name="Google Shape;603;p53"/>
          <p:cNvCxnSpPr>
            <a:stCxn id="594" idx="6"/>
            <a:endCxn id="597"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604" name="Google Shape;604;p53"/>
          <p:cNvCxnSpPr>
            <a:endCxn id="598"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605" name="Google Shape;605;p53"/>
          <p:cNvCxnSpPr>
            <a:stCxn id="597" idx="6"/>
            <a:endCxn id="600"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606" name="Google Shape;606;p53"/>
          <p:cNvCxnSpPr>
            <a:stCxn id="597" idx="6"/>
            <a:endCxn id="599"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607" name="Google Shape;607;p53"/>
          <p:cNvCxnSpPr>
            <a:stCxn id="597" idx="6"/>
            <a:endCxn id="601"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608" name="Google Shape;608;p53"/>
          <p:cNvCxnSpPr>
            <a:endCxn id="602"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609" name="Google Shape;609;p53"/>
          <p:cNvCxnSpPr>
            <a:endCxn id="602"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610" name="Google Shape;610;p53"/>
          <p:cNvCxnSpPr>
            <a:endCxn id="602"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611" name="Google Shape;611;p53"/>
          <p:cNvCxnSpPr>
            <a:stCxn id="598" idx="6"/>
            <a:endCxn id="599"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612" name="Google Shape;612;p53"/>
          <p:cNvCxnSpPr>
            <a:stCxn id="598" idx="6"/>
            <a:endCxn id="601"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613" name="Google Shape;613;p53"/>
          <p:cNvCxnSpPr>
            <a:endCxn id="600"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614" name="Google Shape;614;p53"/>
          <p:cNvCxnSpPr>
            <a:endCxn id="597"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615" name="Google Shape;615;p53"/>
          <p:cNvCxnSpPr>
            <a:endCxn id="598"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616" name="Google Shape;616;p53"/>
          <p:cNvCxnSpPr>
            <a:endCxn id="597"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617" name="Google Shape;617;p53"/>
          <p:cNvCxnSpPr>
            <a:endCxn id="598"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5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623" name="Google Shape;623;p5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first layer is the </a:t>
            </a:r>
            <a:r>
              <a:rPr b="1" lang="en" sz="2900">
                <a:solidFill>
                  <a:srgbClr val="434343"/>
                </a:solidFill>
                <a:latin typeface="Montserrat"/>
                <a:ea typeface="Montserrat"/>
                <a:cs typeface="Montserrat"/>
                <a:sym typeface="Montserrat"/>
              </a:rPr>
              <a:t>input layer</a:t>
            </a:r>
            <a:endParaRPr b="1" sz="2900">
              <a:solidFill>
                <a:srgbClr val="434343"/>
              </a:solidFill>
              <a:latin typeface="Montserrat"/>
              <a:ea typeface="Montserrat"/>
              <a:cs typeface="Montserrat"/>
              <a:sym typeface="Montserrat"/>
            </a:endParaRPr>
          </a:p>
        </p:txBody>
      </p:sp>
      <p:pic>
        <p:nvPicPr>
          <p:cNvPr descr="watermark.jpg" id="624" name="Google Shape;624;p5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25" name="Google Shape;625;p5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626" name="Google Shape;626;p54"/>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4"/>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4"/>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4"/>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4"/>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4"/>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4"/>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4"/>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4"/>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35" name="Google Shape;635;p54"/>
          <p:cNvCxnSpPr>
            <a:stCxn id="626" idx="6"/>
            <a:endCxn id="629"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636" name="Google Shape;636;p54"/>
          <p:cNvCxnSpPr>
            <a:endCxn id="630"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637" name="Google Shape;637;p54"/>
          <p:cNvCxnSpPr>
            <a:stCxn id="629" idx="6"/>
            <a:endCxn id="632"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638" name="Google Shape;638;p54"/>
          <p:cNvCxnSpPr>
            <a:stCxn id="629" idx="6"/>
            <a:endCxn id="631"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639" name="Google Shape;639;p54"/>
          <p:cNvCxnSpPr>
            <a:stCxn id="629" idx="6"/>
            <a:endCxn id="633"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640" name="Google Shape;640;p54"/>
          <p:cNvCxnSpPr>
            <a:endCxn id="634"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641" name="Google Shape;641;p54"/>
          <p:cNvCxnSpPr>
            <a:endCxn id="634"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642" name="Google Shape;642;p54"/>
          <p:cNvCxnSpPr>
            <a:endCxn id="634"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643" name="Google Shape;643;p54"/>
          <p:cNvCxnSpPr>
            <a:stCxn id="630" idx="6"/>
            <a:endCxn id="631"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644" name="Google Shape;644;p54"/>
          <p:cNvCxnSpPr>
            <a:stCxn id="630" idx="6"/>
            <a:endCxn id="633"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645" name="Google Shape;645;p54"/>
          <p:cNvCxnSpPr>
            <a:endCxn id="632"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646" name="Google Shape;646;p54"/>
          <p:cNvCxnSpPr>
            <a:endCxn id="629"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647" name="Google Shape;647;p54"/>
          <p:cNvCxnSpPr>
            <a:endCxn id="630"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648" name="Google Shape;648;p54"/>
          <p:cNvCxnSpPr>
            <a:endCxn id="629"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649" name="Google Shape;649;p54"/>
          <p:cNvCxnSpPr>
            <a:endCxn id="630"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650" name="Google Shape;650;p54"/>
          <p:cNvSpPr/>
          <p:nvPr/>
        </p:nvSpPr>
        <p:spPr>
          <a:xfrm>
            <a:off x="2503275" y="2602450"/>
            <a:ext cx="796500" cy="24087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5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656" name="Google Shape;656;p55"/>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 last layer is the </a:t>
            </a:r>
            <a:r>
              <a:rPr b="1" lang="en" sz="2900">
                <a:solidFill>
                  <a:srgbClr val="434343"/>
                </a:solidFill>
                <a:latin typeface="Montserrat"/>
                <a:ea typeface="Montserrat"/>
                <a:cs typeface="Montserrat"/>
                <a:sym typeface="Montserrat"/>
              </a:rPr>
              <a:t>output layer.</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Note: This last layer can be more than one neuron</a:t>
            </a:r>
            <a:endParaRPr sz="2900">
              <a:solidFill>
                <a:srgbClr val="434343"/>
              </a:solidFill>
              <a:latin typeface="Montserrat"/>
              <a:ea typeface="Montserrat"/>
              <a:cs typeface="Montserrat"/>
              <a:sym typeface="Montserrat"/>
            </a:endParaRPr>
          </a:p>
        </p:txBody>
      </p:sp>
      <p:pic>
        <p:nvPicPr>
          <p:cNvPr descr="watermark.jpg" id="657" name="Google Shape;657;p5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58" name="Google Shape;658;p5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659" name="Google Shape;659;p55"/>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5"/>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5"/>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5"/>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5"/>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5"/>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5"/>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55"/>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55"/>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8" name="Google Shape;668;p55"/>
          <p:cNvCxnSpPr>
            <a:stCxn id="659" idx="6"/>
            <a:endCxn id="662"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669" name="Google Shape;669;p55"/>
          <p:cNvCxnSpPr>
            <a:endCxn id="663"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670" name="Google Shape;670;p55"/>
          <p:cNvCxnSpPr>
            <a:stCxn id="662" idx="6"/>
            <a:endCxn id="665"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671" name="Google Shape;671;p55"/>
          <p:cNvCxnSpPr>
            <a:stCxn id="662" idx="6"/>
            <a:endCxn id="664"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672" name="Google Shape;672;p55"/>
          <p:cNvCxnSpPr>
            <a:stCxn id="662" idx="6"/>
            <a:endCxn id="666"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673" name="Google Shape;673;p55"/>
          <p:cNvCxnSpPr>
            <a:endCxn id="667"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674" name="Google Shape;674;p55"/>
          <p:cNvCxnSpPr>
            <a:endCxn id="667"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675" name="Google Shape;675;p55"/>
          <p:cNvCxnSpPr>
            <a:endCxn id="667"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676" name="Google Shape;676;p55"/>
          <p:cNvCxnSpPr>
            <a:stCxn id="663" idx="6"/>
            <a:endCxn id="664"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677" name="Google Shape;677;p55"/>
          <p:cNvCxnSpPr>
            <a:stCxn id="663" idx="6"/>
            <a:endCxn id="666"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678" name="Google Shape;678;p55"/>
          <p:cNvCxnSpPr>
            <a:endCxn id="665"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679" name="Google Shape;679;p55"/>
          <p:cNvCxnSpPr>
            <a:endCxn id="662"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680" name="Google Shape;680;p55"/>
          <p:cNvCxnSpPr>
            <a:endCxn id="663"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681" name="Google Shape;681;p55"/>
          <p:cNvCxnSpPr>
            <a:endCxn id="662"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682" name="Google Shape;682;p55"/>
          <p:cNvCxnSpPr>
            <a:endCxn id="663"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683" name="Google Shape;683;p55"/>
          <p:cNvSpPr/>
          <p:nvPr/>
        </p:nvSpPr>
        <p:spPr>
          <a:xfrm>
            <a:off x="5813875" y="3354900"/>
            <a:ext cx="890100" cy="11556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5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689" name="Google Shape;689;p5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Layers in between the input and output layers are the </a:t>
            </a:r>
            <a:r>
              <a:rPr b="1" lang="en" sz="2900">
                <a:solidFill>
                  <a:srgbClr val="434343"/>
                </a:solidFill>
                <a:latin typeface="Montserrat"/>
                <a:ea typeface="Montserrat"/>
                <a:cs typeface="Montserrat"/>
                <a:sym typeface="Montserrat"/>
              </a:rPr>
              <a:t>hidden layers.</a:t>
            </a:r>
            <a:endParaRPr b="1" sz="2900">
              <a:solidFill>
                <a:srgbClr val="434343"/>
              </a:solidFill>
              <a:latin typeface="Montserrat"/>
              <a:ea typeface="Montserrat"/>
              <a:cs typeface="Montserrat"/>
              <a:sym typeface="Montserrat"/>
            </a:endParaRPr>
          </a:p>
        </p:txBody>
      </p:sp>
      <p:pic>
        <p:nvPicPr>
          <p:cNvPr descr="watermark.jpg" id="690" name="Google Shape;690;p5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691" name="Google Shape;691;p5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692" name="Google Shape;692;p56"/>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6"/>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6"/>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6"/>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56"/>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6"/>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6"/>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6"/>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56"/>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1" name="Google Shape;701;p56"/>
          <p:cNvCxnSpPr>
            <a:stCxn id="692" idx="6"/>
            <a:endCxn id="695"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702" name="Google Shape;702;p56"/>
          <p:cNvCxnSpPr>
            <a:endCxn id="696"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703" name="Google Shape;703;p56"/>
          <p:cNvCxnSpPr>
            <a:stCxn id="695" idx="6"/>
            <a:endCxn id="698"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704" name="Google Shape;704;p56"/>
          <p:cNvCxnSpPr>
            <a:stCxn id="695" idx="6"/>
            <a:endCxn id="697"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705" name="Google Shape;705;p56"/>
          <p:cNvCxnSpPr>
            <a:stCxn id="695" idx="6"/>
            <a:endCxn id="699"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706" name="Google Shape;706;p56"/>
          <p:cNvCxnSpPr>
            <a:endCxn id="700"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707" name="Google Shape;707;p56"/>
          <p:cNvCxnSpPr>
            <a:endCxn id="700"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708" name="Google Shape;708;p56"/>
          <p:cNvCxnSpPr>
            <a:endCxn id="700"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709" name="Google Shape;709;p56"/>
          <p:cNvCxnSpPr>
            <a:stCxn id="696" idx="6"/>
            <a:endCxn id="697"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710" name="Google Shape;710;p56"/>
          <p:cNvCxnSpPr>
            <a:stCxn id="696" idx="6"/>
            <a:endCxn id="699"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711" name="Google Shape;711;p56"/>
          <p:cNvCxnSpPr>
            <a:endCxn id="698"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712" name="Google Shape;712;p56"/>
          <p:cNvCxnSpPr>
            <a:endCxn id="695"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713" name="Google Shape;713;p56"/>
          <p:cNvCxnSpPr>
            <a:endCxn id="696"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714" name="Google Shape;714;p56"/>
          <p:cNvCxnSpPr>
            <a:endCxn id="695"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715" name="Google Shape;715;p56"/>
          <p:cNvCxnSpPr>
            <a:endCxn id="696"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716" name="Google Shape;716;p56"/>
          <p:cNvSpPr/>
          <p:nvPr/>
        </p:nvSpPr>
        <p:spPr>
          <a:xfrm>
            <a:off x="3669575" y="2680425"/>
            <a:ext cx="1936800" cy="2397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5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722" name="Google Shape;722;p5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Hidden layers are difficult to interpret, due to their high interconnectivity and distance away from known input or output values.</a:t>
            </a:r>
            <a:endParaRPr b="1" sz="2900">
              <a:solidFill>
                <a:srgbClr val="434343"/>
              </a:solidFill>
              <a:latin typeface="Montserrat"/>
              <a:ea typeface="Montserrat"/>
              <a:cs typeface="Montserrat"/>
              <a:sym typeface="Montserrat"/>
            </a:endParaRPr>
          </a:p>
        </p:txBody>
      </p:sp>
      <p:pic>
        <p:nvPicPr>
          <p:cNvPr descr="watermark.jpg" id="723" name="Google Shape;723;p5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24" name="Google Shape;724;p5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25" name="Google Shape;725;p57"/>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7"/>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7"/>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7"/>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7"/>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7"/>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7"/>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7"/>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7"/>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4" name="Google Shape;734;p57"/>
          <p:cNvCxnSpPr>
            <a:stCxn id="725" idx="6"/>
            <a:endCxn id="728"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735" name="Google Shape;735;p57"/>
          <p:cNvCxnSpPr>
            <a:endCxn id="729"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736" name="Google Shape;736;p57"/>
          <p:cNvCxnSpPr>
            <a:stCxn id="728" idx="6"/>
            <a:endCxn id="731"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737" name="Google Shape;737;p57"/>
          <p:cNvCxnSpPr>
            <a:stCxn id="728" idx="6"/>
            <a:endCxn id="730"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738" name="Google Shape;738;p57"/>
          <p:cNvCxnSpPr>
            <a:stCxn id="728" idx="6"/>
            <a:endCxn id="732"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739" name="Google Shape;739;p57"/>
          <p:cNvCxnSpPr>
            <a:endCxn id="733"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740" name="Google Shape;740;p57"/>
          <p:cNvCxnSpPr>
            <a:endCxn id="733"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741" name="Google Shape;741;p57"/>
          <p:cNvCxnSpPr>
            <a:endCxn id="733"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742" name="Google Shape;742;p57"/>
          <p:cNvCxnSpPr>
            <a:stCxn id="729" idx="6"/>
            <a:endCxn id="730"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743" name="Google Shape;743;p57"/>
          <p:cNvCxnSpPr>
            <a:stCxn id="729" idx="6"/>
            <a:endCxn id="732"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744" name="Google Shape;744;p57"/>
          <p:cNvCxnSpPr>
            <a:endCxn id="731"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745" name="Google Shape;745;p57"/>
          <p:cNvCxnSpPr>
            <a:endCxn id="728"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746" name="Google Shape;746;p57"/>
          <p:cNvCxnSpPr>
            <a:endCxn id="729"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747" name="Google Shape;747;p57"/>
          <p:cNvCxnSpPr>
            <a:endCxn id="728"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748" name="Google Shape;748;p57"/>
          <p:cNvCxnSpPr>
            <a:endCxn id="729"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749" name="Google Shape;749;p57"/>
          <p:cNvSpPr/>
          <p:nvPr/>
        </p:nvSpPr>
        <p:spPr>
          <a:xfrm>
            <a:off x="3669575" y="2680425"/>
            <a:ext cx="1936800" cy="2397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5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755" name="Google Shape;755;p5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Neural Networks become </a:t>
            </a:r>
            <a:r>
              <a:rPr b="1" lang="en" sz="2900">
                <a:solidFill>
                  <a:srgbClr val="434343"/>
                </a:solidFill>
                <a:latin typeface="Montserrat"/>
                <a:ea typeface="Montserrat"/>
                <a:cs typeface="Montserrat"/>
                <a:sym typeface="Montserrat"/>
              </a:rPr>
              <a:t>“deep neural networks” </a:t>
            </a:r>
            <a:r>
              <a:rPr lang="en" sz="2900">
                <a:solidFill>
                  <a:srgbClr val="434343"/>
                </a:solidFill>
                <a:latin typeface="Montserrat"/>
                <a:ea typeface="Montserrat"/>
                <a:cs typeface="Montserrat"/>
                <a:sym typeface="Montserrat"/>
              </a:rPr>
              <a:t>if then contain 2 or more hidden layers.</a:t>
            </a:r>
            <a:endParaRPr sz="2900">
              <a:solidFill>
                <a:srgbClr val="434343"/>
              </a:solidFill>
              <a:latin typeface="Montserrat"/>
              <a:ea typeface="Montserrat"/>
              <a:cs typeface="Montserrat"/>
              <a:sym typeface="Montserrat"/>
            </a:endParaRPr>
          </a:p>
        </p:txBody>
      </p:sp>
      <p:pic>
        <p:nvPicPr>
          <p:cNvPr descr="watermark.jpg" id="756" name="Google Shape;756;p5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57" name="Google Shape;757;p5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758" name="Google Shape;758;p58"/>
          <p:cNvSpPr/>
          <p:nvPr/>
        </p:nvSpPr>
        <p:spPr>
          <a:xfrm>
            <a:off x="2638913" y="2873650"/>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58"/>
          <p:cNvSpPr/>
          <p:nvPr/>
        </p:nvSpPr>
        <p:spPr>
          <a:xfrm>
            <a:off x="2638913" y="3567889"/>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8"/>
          <p:cNvSpPr/>
          <p:nvPr/>
        </p:nvSpPr>
        <p:spPr>
          <a:xfrm>
            <a:off x="2638913" y="4307368"/>
            <a:ext cx="538500" cy="538500"/>
          </a:xfrm>
          <a:prstGeom prst="ellipse">
            <a:avLst/>
          </a:prstGeom>
          <a:solidFill>
            <a:srgbClr val="D9D2E9"/>
          </a:solidFill>
          <a:ln cap="flat" cmpd="sng" w="28575">
            <a:solidFill>
              <a:srgbClr val="351C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8"/>
          <p:cNvSpPr/>
          <p:nvPr/>
        </p:nvSpPr>
        <p:spPr>
          <a:xfrm>
            <a:off x="3767538" y="3234378"/>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8"/>
          <p:cNvSpPr/>
          <p:nvPr/>
        </p:nvSpPr>
        <p:spPr>
          <a:xfrm>
            <a:off x="3767538" y="3899277"/>
            <a:ext cx="538500" cy="538500"/>
          </a:xfrm>
          <a:prstGeom prst="ellipse">
            <a:avLst/>
          </a:prstGeom>
          <a:solidFill>
            <a:srgbClr val="CFE2F3"/>
          </a:solidFill>
          <a:ln cap="flat" cmpd="sng" w="2857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8"/>
          <p:cNvSpPr/>
          <p:nvPr/>
        </p:nvSpPr>
        <p:spPr>
          <a:xfrm>
            <a:off x="4773971" y="2743575"/>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8"/>
          <p:cNvSpPr/>
          <p:nvPr/>
        </p:nvSpPr>
        <p:spPr>
          <a:xfrm>
            <a:off x="4773971" y="3614213"/>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8"/>
          <p:cNvSpPr/>
          <p:nvPr/>
        </p:nvSpPr>
        <p:spPr>
          <a:xfrm>
            <a:off x="4773971" y="4539150"/>
            <a:ext cx="538500" cy="538500"/>
          </a:xfrm>
          <a:prstGeom prst="ellipse">
            <a:avLst/>
          </a:prstGeom>
          <a:solidFill>
            <a:srgbClr val="D9EAD3"/>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58"/>
          <p:cNvSpPr/>
          <p:nvPr/>
        </p:nvSpPr>
        <p:spPr>
          <a:xfrm>
            <a:off x="5966585" y="3614213"/>
            <a:ext cx="538500" cy="538500"/>
          </a:xfrm>
          <a:prstGeom prst="ellipse">
            <a:avLst/>
          </a:prstGeom>
          <a:solidFill>
            <a:srgbClr val="F4CCCC"/>
          </a:solid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7" name="Google Shape;767;p58"/>
          <p:cNvCxnSpPr>
            <a:stCxn id="758" idx="6"/>
            <a:endCxn id="761" idx="2"/>
          </p:cNvCxnSpPr>
          <p:nvPr/>
        </p:nvCxnSpPr>
        <p:spPr>
          <a:xfrm>
            <a:off x="3177413" y="3142900"/>
            <a:ext cx="590100" cy="360600"/>
          </a:xfrm>
          <a:prstGeom prst="straightConnector1">
            <a:avLst/>
          </a:prstGeom>
          <a:noFill/>
          <a:ln cap="flat" cmpd="sng" w="28575">
            <a:solidFill>
              <a:srgbClr val="595959"/>
            </a:solidFill>
            <a:prstDash val="solid"/>
            <a:round/>
            <a:headEnd len="med" w="med" type="none"/>
            <a:tailEnd len="med" w="med" type="triangle"/>
          </a:ln>
        </p:spPr>
      </p:cxnSp>
      <p:cxnSp>
        <p:nvCxnSpPr>
          <p:cNvPr id="768" name="Google Shape;768;p58"/>
          <p:cNvCxnSpPr>
            <a:endCxn id="762" idx="2"/>
          </p:cNvCxnSpPr>
          <p:nvPr/>
        </p:nvCxnSpPr>
        <p:spPr>
          <a:xfrm>
            <a:off x="3177438" y="3162927"/>
            <a:ext cx="590100" cy="1005600"/>
          </a:xfrm>
          <a:prstGeom prst="straightConnector1">
            <a:avLst/>
          </a:prstGeom>
          <a:noFill/>
          <a:ln cap="flat" cmpd="sng" w="28575">
            <a:solidFill>
              <a:srgbClr val="595959"/>
            </a:solidFill>
            <a:prstDash val="solid"/>
            <a:round/>
            <a:headEnd len="med" w="med" type="none"/>
            <a:tailEnd len="med" w="med" type="triangle"/>
          </a:ln>
        </p:spPr>
      </p:cxnSp>
      <p:cxnSp>
        <p:nvCxnSpPr>
          <p:cNvPr id="769" name="Google Shape;769;p58"/>
          <p:cNvCxnSpPr>
            <a:stCxn id="761" idx="6"/>
            <a:endCxn id="764" idx="2"/>
          </p:cNvCxnSpPr>
          <p:nvPr/>
        </p:nvCxnSpPr>
        <p:spPr>
          <a:xfrm>
            <a:off x="4306038" y="3503628"/>
            <a:ext cx="468000" cy="379800"/>
          </a:xfrm>
          <a:prstGeom prst="straightConnector1">
            <a:avLst/>
          </a:prstGeom>
          <a:noFill/>
          <a:ln cap="flat" cmpd="sng" w="28575">
            <a:solidFill>
              <a:srgbClr val="595959"/>
            </a:solidFill>
            <a:prstDash val="solid"/>
            <a:round/>
            <a:headEnd len="med" w="med" type="none"/>
            <a:tailEnd len="med" w="med" type="triangle"/>
          </a:ln>
        </p:spPr>
      </p:cxnSp>
      <p:cxnSp>
        <p:nvCxnSpPr>
          <p:cNvPr id="770" name="Google Shape;770;p58"/>
          <p:cNvCxnSpPr>
            <a:stCxn id="761" idx="6"/>
            <a:endCxn id="763" idx="2"/>
          </p:cNvCxnSpPr>
          <p:nvPr/>
        </p:nvCxnSpPr>
        <p:spPr>
          <a:xfrm flipH="1" rot="10800000">
            <a:off x="4306038" y="3012828"/>
            <a:ext cx="468000" cy="490800"/>
          </a:xfrm>
          <a:prstGeom prst="straightConnector1">
            <a:avLst/>
          </a:prstGeom>
          <a:noFill/>
          <a:ln cap="flat" cmpd="sng" w="28575">
            <a:solidFill>
              <a:srgbClr val="595959"/>
            </a:solidFill>
            <a:prstDash val="solid"/>
            <a:round/>
            <a:headEnd len="med" w="med" type="none"/>
            <a:tailEnd len="med" w="med" type="triangle"/>
          </a:ln>
        </p:spPr>
      </p:cxnSp>
      <p:cxnSp>
        <p:nvCxnSpPr>
          <p:cNvPr id="771" name="Google Shape;771;p58"/>
          <p:cNvCxnSpPr>
            <a:stCxn id="761" idx="6"/>
            <a:endCxn id="765" idx="1"/>
          </p:cNvCxnSpPr>
          <p:nvPr/>
        </p:nvCxnSpPr>
        <p:spPr>
          <a:xfrm>
            <a:off x="4306038" y="3503628"/>
            <a:ext cx="546900" cy="1114500"/>
          </a:xfrm>
          <a:prstGeom prst="straightConnector1">
            <a:avLst/>
          </a:prstGeom>
          <a:noFill/>
          <a:ln cap="flat" cmpd="sng" w="28575">
            <a:solidFill>
              <a:srgbClr val="595959"/>
            </a:solidFill>
            <a:prstDash val="solid"/>
            <a:round/>
            <a:headEnd len="med" w="med" type="none"/>
            <a:tailEnd len="med" w="med" type="triangle"/>
          </a:ln>
        </p:spPr>
      </p:cxnSp>
      <p:cxnSp>
        <p:nvCxnSpPr>
          <p:cNvPr id="772" name="Google Shape;772;p58"/>
          <p:cNvCxnSpPr>
            <a:endCxn id="766" idx="2"/>
          </p:cNvCxnSpPr>
          <p:nvPr/>
        </p:nvCxnSpPr>
        <p:spPr>
          <a:xfrm>
            <a:off x="5312585" y="3012863"/>
            <a:ext cx="654000" cy="870600"/>
          </a:xfrm>
          <a:prstGeom prst="straightConnector1">
            <a:avLst/>
          </a:prstGeom>
          <a:noFill/>
          <a:ln cap="flat" cmpd="sng" w="28575">
            <a:solidFill>
              <a:srgbClr val="595959"/>
            </a:solidFill>
            <a:prstDash val="solid"/>
            <a:round/>
            <a:headEnd len="med" w="med" type="none"/>
            <a:tailEnd len="med" w="med" type="triangle"/>
          </a:ln>
        </p:spPr>
      </p:cxnSp>
      <p:cxnSp>
        <p:nvCxnSpPr>
          <p:cNvPr id="773" name="Google Shape;773;p58"/>
          <p:cNvCxnSpPr>
            <a:endCxn id="766" idx="2"/>
          </p:cNvCxnSpPr>
          <p:nvPr/>
        </p:nvCxnSpPr>
        <p:spPr>
          <a:xfrm>
            <a:off x="5312585" y="3880463"/>
            <a:ext cx="654000" cy="3000"/>
          </a:xfrm>
          <a:prstGeom prst="straightConnector1">
            <a:avLst/>
          </a:prstGeom>
          <a:noFill/>
          <a:ln cap="flat" cmpd="sng" w="28575">
            <a:solidFill>
              <a:srgbClr val="595959"/>
            </a:solidFill>
            <a:prstDash val="solid"/>
            <a:round/>
            <a:headEnd len="med" w="med" type="none"/>
            <a:tailEnd len="med" w="med" type="triangle"/>
          </a:ln>
        </p:spPr>
      </p:cxnSp>
      <p:cxnSp>
        <p:nvCxnSpPr>
          <p:cNvPr id="774" name="Google Shape;774;p58"/>
          <p:cNvCxnSpPr>
            <a:endCxn id="766" idx="2"/>
          </p:cNvCxnSpPr>
          <p:nvPr/>
        </p:nvCxnSpPr>
        <p:spPr>
          <a:xfrm flipH="1" rot="10800000">
            <a:off x="5344685" y="3883463"/>
            <a:ext cx="621900" cy="924900"/>
          </a:xfrm>
          <a:prstGeom prst="straightConnector1">
            <a:avLst/>
          </a:prstGeom>
          <a:noFill/>
          <a:ln cap="flat" cmpd="sng" w="28575">
            <a:solidFill>
              <a:srgbClr val="595959"/>
            </a:solidFill>
            <a:prstDash val="solid"/>
            <a:round/>
            <a:headEnd len="med" w="med" type="none"/>
            <a:tailEnd len="med" w="med" type="triangle"/>
          </a:ln>
        </p:spPr>
      </p:cxnSp>
      <p:cxnSp>
        <p:nvCxnSpPr>
          <p:cNvPr id="775" name="Google Shape;775;p58"/>
          <p:cNvCxnSpPr>
            <a:stCxn id="762" idx="6"/>
            <a:endCxn id="763" idx="2"/>
          </p:cNvCxnSpPr>
          <p:nvPr/>
        </p:nvCxnSpPr>
        <p:spPr>
          <a:xfrm flipH="1" rot="10800000">
            <a:off x="4306038" y="3012927"/>
            <a:ext cx="468000" cy="1155600"/>
          </a:xfrm>
          <a:prstGeom prst="straightConnector1">
            <a:avLst/>
          </a:prstGeom>
          <a:noFill/>
          <a:ln cap="flat" cmpd="sng" w="28575">
            <a:solidFill>
              <a:srgbClr val="595959"/>
            </a:solidFill>
            <a:prstDash val="solid"/>
            <a:round/>
            <a:headEnd len="med" w="med" type="none"/>
            <a:tailEnd len="med" w="med" type="triangle"/>
          </a:ln>
        </p:spPr>
      </p:cxnSp>
      <p:cxnSp>
        <p:nvCxnSpPr>
          <p:cNvPr id="776" name="Google Shape;776;p58"/>
          <p:cNvCxnSpPr>
            <a:stCxn id="762" idx="6"/>
            <a:endCxn id="765" idx="2"/>
          </p:cNvCxnSpPr>
          <p:nvPr/>
        </p:nvCxnSpPr>
        <p:spPr>
          <a:xfrm>
            <a:off x="4306038" y="4168527"/>
            <a:ext cx="468000" cy="639900"/>
          </a:xfrm>
          <a:prstGeom prst="straightConnector1">
            <a:avLst/>
          </a:prstGeom>
          <a:noFill/>
          <a:ln cap="flat" cmpd="sng" w="28575">
            <a:solidFill>
              <a:srgbClr val="595959"/>
            </a:solidFill>
            <a:prstDash val="solid"/>
            <a:round/>
            <a:headEnd len="med" w="med" type="none"/>
            <a:tailEnd len="med" w="med" type="triangle"/>
          </a:ln>
        </p:spPr>
      </p:cxnSp>
      <p:cxnSp>
        <p:nvCxnSpPr>
          <p:cNvPr id="777" name="Google Shape;777;p58"/>
          <p:cNvCxnSpPr>
            <a:endCxn id="764" idx="2"/>
          </p:cNvCxnSpPr>
          <p:nvPr/>
        </p:nvCxnSpPr>
        <p:spPr>
          <a:xfrm flipH="1" rot="10800000">
            <a:off x="4306271" y="3883463"/>
            <a:ext cx="467700" cy="302400"/>
          </a:xfrm>
          <a:prstGeom prst="straightConnector1">
            <a:avLst/>
          </a:prstGeom>
          <a:noFill/>
          <a:ln cap="flat" cmpd="sng" w="28575">
            <a:solidFill>
              <a:srgbClr val="595959"/>
            </a:solidFill>
            <a:prstDash val="solid"/>
            <a:round/>
            <a:headEnd len="med" w="med" type="none"/>
            <a:tailEnd len="med" w="med" type="triangle"/>
          </a:ln>
        </p:spPr>
      </p:cxnSp>
      <p:cxnSp>
        <p:nvCxnSpPr>
          <p:cNvPr id="778" name="Google Shape;778;p58"/>
          <p:cNvCxnSpPr>
            <a:endCxn id="761" idx="2"/>
          </p:cNvCxnSpPr>
          <p:nvPr/>
        </p:nvCxnSpPr>
        <p:spPr>
          <a:xfrm flipH="1" rot="10800000">
            <a:off x="3177438" y="3503628"/>
            <a:ext cx="590100" cy="349800"/>
          </a:xfrm>
          <a:prstGeom prst="straightConnector1">
            <a:avLst/>
          </a:prstGeom>
          <a:noFill/>
          <a:ln cap="flat" cmpd="sng" w="28575">
            <a:solidFill>
              <a:srgbClr val="595959"/>
            </a:solidFill>
            <a:prstDash val="solid"/>
            <a:round/>
            <a:headEnd len="med" w="med" type="none"/>
            <a:tailEnd len="med" w="med" type="triangle"/>
          </a:ln>
        </p:spPr>
      </p:cxnSp>
      <p:cxnSp>
        <p:nvCxnSpPr>
          <p:cNvPr id="779" name="Google Shape;779;p58"/>
          <p:cNvCxnSpPr>
            <a:endCxn id="762" idx="2"/>
          </p:cNvCxnSpPr>
          <p:nvPr/>
        </p:nvCxnSpPr>
        <p:spPr>
          <a:xfrm>
            <a:off x="3177438" y="3853527"/>
            <a:ext cx="590100" cy="315000"/>
          </a:xfrm>
          <a:prstGeom prst="straightConnector1">
            <a:avLst/>
          </a:prstGeom>
          <a:noFill/>
          <a:ln cap="flat" cmpd="sng" w="28575">
            <a:solidFill>
              <a:srgbClr val="595959"/>
            </a:solidFill>
            <a:prstDash val="solid"/>
            <a:round/>
            <a:headEnd len="med" w="med" type="none"/>
            <a:tailEnd len="med" w="med" type="triangle"/>
          </a:ln>
        </p:spPr>
      </p:cxnSp>
      <p:cxnSp>
        <p:nvCxnSpPr>
          <p:cNvPr id="780" name="Google Shape;780;p58"/>
          <p:cNvCxnSpPr>
            <a:endCxn id="761" idx="2"/>
          </p:cNvCxnSpPr>
          <p:nvPr/>
        </p:nvCxnSpPr>
        <p:spPr>
          <a:xfrm flipH="1" rot="10800000">
            <a:off x="3200838" y="3503628"/>
            <a:ext cx="566700" cy="1060500"/>
          </a:xfrm>
          <a:prstGeom prst="straightConnector1">
            <a:avLst/>
          </a:prstGeom>
          <a:noFill/>
          <a:ln cap="flat" cmpd="sng" w="28575">
            <a:solidFill>
              <a:srgbClr val="595959"/>
            </a:solidFill>
            <a:prstDash val="solid"/>
            <a:round/>
            <a:headEnd len="med" w="med" type="none"/>
            <a:tailEnd len="med" w="med" type="triangle"/>
          </a:ln>
        </p:spPr>
      </p:cxnSp>
      <p:cxnSp>
        <p:nvCxnSpPr>
          <p:cNvPr id="781" name="Google Shape;781;p58"/>
          <p:cNvCxnSpPr>
            <a:endCxn id="762" idx="2"/>
          </p:cNvCxnSpPr>
          <p:nvPr/>
        </p:nvCxnSpPr>
        <p:spPr>
          <a:xfrm flipH="1" rot="10800000">
            <a:off x="3200838" y="4168527"/>
            <a:ext cx="566700" cy="395700"/>
          </a:xfrm>
          <a:prstGeom prst="straightConnector1">
            <a:avLst/>
          </a:prstGeom>
          <a:noFill/>
          <a:ln cap="flat" cmpd="sng" w="28575">
            <a:solidFill>
              <a:srgbClr val="595959"/>
            </a:solidFill>
            <a:prstDash val="solid"/>
            <a:round/>
            <a:headEnd len="med" w="med" type="none"/>
            <a:tailEnd len="med" w="med" type="triangle"/>
          </a:ln>
        </p:spPr>
      </p:cxnSp>
      <p:sp>
        <p:nvSpPr>
          <p:cNvPr id="782" name="Google Shape;782;p58"/>
          <p:cNvSpPr/>
          <p:nvPr/>
        </p:nvSpPr>
        <p:spPr>
          <a:xfrm>
            <a:off x="3669575" y="2680425"/>
            <a:ext cx="1936800" cy="2397300"/>
          </a:xfrm>
          <a:prstGeom prst="roundRect">
            <a:avLst>
              <a:gd fmla="val 16667" name="adj"/>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6" name="Shape 786"/>
        <p:cNvGrpSpPr/>
        <p:nvPr/>
      </p:nvGrpSpPr>
      <p:grpSpPr>
        <a:xfrm>
          <a:off x="0" y="0"/>
          <a:ext cx="0" cy="0"/>
          <a:chOff x="0" y="0"/>
          <a:chExt cx="0" cy="0"/>
        </a:xfrm>
      </p:grpSpPr>
      <p:pic>
        <p:nvPicPr>
          <p:cNvPr id="787" name="Google Shape;787;p59"/>
          <p:cNvPicPr preferRelativeResize="0"/>
          <p:nvPr/>
        </p:nvPicPr>
        <p:blipFill>
          <a:blip r:embed="rId3">
            <a:alphaModFix/>
          </a:blip>
          <a:stretch>
            <a:fillRect/>
          </a:stretch>
        </p:blipFill>
        <p:spPr>
          <a:xfrm>
            <a:off x="1582250" y="2511225"/>
            <a:ext cx="5979500" cy="2290150"/>
          </a:xfrm>
          <a:prstGeom prst="rect">
            <a:avLst/>
          </a:prstGeom>
          <a:noFill/>
          <a:ln>
            <a:noFill/>
          </a:ln>
        </p:spPr>
      </p:pic>
      <p:sp>
        <p:nvSpPr>
          <p:cNvPr id="788" name="Google Shape;788;p5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789" name="Google Shape;789;p5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Neural Networks become </a:t>
            </a:r>
            <a:r>
              <a:rPr b="1" lang="en" sz="2900">
                <a:solidFill>
                  <a:srgbClr val="434343"/>
                </a:solidFill>
                <a:latin typeface="Montserrat"/>
                <a:ea typeface="Montserrat"/>
                <a:cs typeface="Montserrat"/>
                <a:sym typeface="Montserrat"/>
              </a:rPr>
              <a:t>“deep neural networks” </a:t>
            </a:r>
            <a:r>
              <a:rPr lang="en" sz="2900">
                <a:solidFill>
                  <a:srgbClr val="434343"/>
                </a:solidFill>
                <a:latin typeface="Montserrat"/>
                <a:ea typeface="Montserrat"/>
                <a:cs typeface="Montserrat"/>
                <a:sym typeface="Montserrat"/>
              </a:rPr>
              <a:t>if then contain 2 or more hidden layers.</a:t>
            </a:r>
            <a:endParaRPr sz="2900">
              <a:solidFill>
                <a:srgbClr val="434343"/>
              </a:solidFill>
              <a:latin typeface="Montserrat"/>
              <a:ea typeface="Montserrat"/>
              <a:cs typeface="Montserrat"/>
              <a:sym typeface="Montserrat"/>
            </a:endParaRPr>
          </a:p>
        </p:txBody>
      </p:sp>
      <p:pic>
        <p:nvPicPr>
          <p:cNvPr descr="watermark.jpg" id="790" name="Google Shape;790;p59"/>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791" name="Google Shape;791;p59"/>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sp>
        <p:nvSpPr>
          <p:cNvPr id="796" name="Google Shape;796;p6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797" name="Google Shape;797;p6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Terminology:</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Input Layer: First layer that directly accepts real data values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Hidden Layer: Any layer between input and output layers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Output Layer: The final estimate of the output.</a:t>
            </a:r>
            <a:endParaRPr sz="2900">
              <a:solidFill>
                <a:srgbClr val="434343"/>
              </a:solidFill>
              <a:latin typeface="Montserrat"/>
              <a:ea typeface="Montserrat"/>
              <a:cs typeface="Montserrat"/>
              <a:sym typeface="Montserrat"/>
            </a:endParaRPr>
          </a:p>
        </p:txBody>
      </p:sp>
      <p:pic>
        <p:nvPicPr>
          <p:cNvPr descr="watermark.jpg" id="798" name="Google Shape;798;p6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799" name="Google Shape;799;p6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6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05" name="Google Shape;805;p6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What is incredible about the neural network framework is that it can be used to approximate any function.</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Zhou Lu and later on Boris Hanin proved mathematically that Neural Networks can approximate any convex continuous function.</a:t>
            </a:r>
            <a:endParaRPr sz="2900">
              <a:solidFill>
                <a:srgbClr val="434343"/>
              </a:solidFill>
              <a:latin typeface="Montserrat"/>
              <a:ea typeface="Montserrat"/>
              <a:cs typeface="Montserrat"/>
              <a:sym typeface="Montserrat"/>
            </a:endParaRPr>
          </a:p>
        </p:txBody>
      </p:sp>
      <p:pic>
        <p:nvPicPr>
          <p:cNvPr descr="watermark.jpg" id="806" name="Google Shape;806;p6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07" name="Google Shape;807;p6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Let’s get started!</a:t>
            </a:r>
            <a:endParaRPr b="1">
              <a:latin typeface="Montserrat"/>
              <a:ea typeface="Montserrat"/>
              <a:cs typeface="Montserrat"/>
              <a:sym typeface="Montserrat"/>
            </a:endParaRPr>
          </a:p>
        </p:txBody>
      </p:sp>
      <p:sp>
        <p:nvSpPr>
          <p:cNvPr id="87" name="Google Shape;87;p1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88" name="Google Shape;88;p1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9" name="Google Shape;89;p1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6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13" name="Google Shape;813;p62"/>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more details on this check out the Wikipedia page for “Universal Approximation Theorem”</a:t>
            </a:r>
            <a:endParaRPr sz="2900">
              <a:solidFill>
                <a:srgbClr val="434343"/>
              </a:solidFill>
              <a:latin typeface="Montserrat"/>
              <a:ea typeface="Montserrat"/>
              <a:cs typeface="Montserrat"/>
              <a:sym typeface="Montserrat"/>
            </a:endParaRPr>
          </a:p>
          <a:p>
            <a:pPr indent="0" lvl="0" marL="9144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14" name="Google Shape;814;p6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15" name="Google Shape;815;p6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9" name="Shape 819"/>
        <p:cNvGrpSpPr/>
        <p:nvPr/>
      </p:nvGrpSpPr>
      <p:grpSpPr>
        <a:xfrm>
          <a:off x="0" y="0"/>
          <a:ext cx="0" cy="0"/>
          <a:chOff x="0" y="0"/>
          <a:chExt cx="0" cy="0"/>
        </a:xfrm>
      </p:grpSpPr>
      <p:sp>
        <p:nvSpPr>
          <p:cNvPr id="820" name="Google Shape;820;p6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21" name="Google Shape;821;p6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Previously in our simple model we saw that the perceptron itself contained a very simple summation function f(x).</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most use cases however that won’t be useful, we’ll want to be able to set constraints to our output values, especially in classification tasks.</a:t>
            </a:r>
            <a:endParaRPr sz="2900">
              <a:solidFill>
                <a:srgbClr val="434343"/>
              </a:solidFill>
              <a:latin typeface="Montserrat"/>
              <a:ea typeface="Montserrat"/>
              <a:cs typeface="Montserrat"/>
              <a:sym typeface="Montserrat"/>
            </a:endParaRPr>
          </a:p>
        </p:txBody>
      </p:sp>
      <p:pic>
        <p:nvPicPr>
          <p:cNvPr descr="watermark.jpg" id="822" name="Google Shape;822;p6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23" name="Google Shape;823;p6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6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29" name="Google Shape;829;p64"/>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a classification tasks, it would be useful to have all outputs fall between 0 and 1.</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These values can then present probability assignments for each class.</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the next lecture, we’ll explore how to use </a:t>
            </a:r>
            <a:r>
              <a:rPr b="1" lang="en" sz="2900">
                <a:solidFill>
                  <a:srgbClr val="434343"/>
                </a:solidFill>
                <a:latin typeface="Montserrat"/>
                <a:ea typeface="Montserrat"/>
                <a:cs typeface="Montserrat"/>
                <a:sym typeface="Montserrat"/>
              </a:rPr>
              <a:t>activation functions</a:t>
            </a:r>
            <a:r>
              <a:rPr lang="en" sz="2900">
                <a:solidFill>
                  <a:srgbClr val="434343"/>
                </a:solidFill>
                <a:latin typeface="Montserrat"/>
                <a:ea typeface="Montserrat"/>
                <a:cs typeface="Montserrat"/>
                <a:sym typeface="Montserrat"/>
              </a:rPr>
              <a:t> to set boundaries to output values from the neuron.</a:t>
            </a:r>
            <a:endParaRPr sz="2900">
              <a:solidFill>
                <a:srgbClr val="434343"/>
              </a:solidFill>
              <a:latin typeface="Montserrat"/>
              <a:ea typeface="Montserrat"/>
              <a:cs typeface="Montserrat"/>
              <a:sym typeface="Montserrat"/>
            </a:endParaRPr>
          </a:p>
        </p:txBody>
      </p:sp>
      <p:pic>
        <p:nvPicPr>
          <p:cNvPr descr="watermark.jpg" id="830" name="Google Shape;830;p6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1" name="Google Shape;831;p6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6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Activation Functions</a:t>
            </a:r>
            <a:endParaRPr b="1">
              <a:latin typeface="Montserrat"/>
              <a:ea typeface="Montserrat"/>
              <a:cs typeface="Montserrat"/>
              <a:sym typeface="Montserrat"/>
            </a:endParaRPr>
          </a:p>
        </p:txBody>
      </p:sp>
      <p:sp>
        <p:nvSpPr>
          <p:cNvPr id="837" name="Google Shape;837;p6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838" name="Google Shape;838;p6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39" name="Google Shape;839;p6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3" name="Shape 843"/>
        <p:cNvGrpSpPr/>
        <p:nvPr/>
      </p:nvGrpSpPr>
      <p:grpSpPr>
        <a:xfrm>
          <a:off x="0" y="0"/>
          <a:ext cx="0" cy="0"/>
          <a:chOff x="0" y="0"/>
          <a:chExt cx="0" cy="0"/>
        </a:xfrm>
      </p:grpSpPr>
      <p:sp>
        <p:nvSpPr>
          <p:cNvPr id="844" name="Google Shape;844;p6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45" name="Google Shape;845;p66"/>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that inputs </a:t>
            </a:r>
            <a:r>
              <a:rPr b="1" lang="en" sz="2900">
                <a:solidFill>
                  <a:srgbClr val="434343"/>
                </a:solidFill>
                <a:latin typeface="Montserrat"/>
                <a:ea typeface="Montserrat"/>
                <a:cs typeface="Montserrat"/>
                <a:sym typeface="Montserrat"/>
              </a:rPr>
              <a:t>x</a:t>
            </a:r>
            <a:r>
              <a:rPr lang="en" sz="2900">
                <a:solidFill>
                  <a:srgbClr val="434343"/>
                </a:solidFill>
                <a:latin typeface="Montserrat"/>
                <a:ea typeface="Montserrat"/>
                <a:cs typeface="Montserrat"/>
                <a:sym typeface="Montserrat"/>
              </a:rPr>
              <a:t> have a weight </a:t>
            </a:r>
            <a:r>
              <a:rPr b="1" lang="en" sz="2900">
                <a:solidFill>
                  <a:srgbClr val="434343"/>
                </a:solidFill>
                <a:latin typeface="Montserrat"/>
                <a:ea typeface="Montserrat"/>
                <a:cs typeface="Montserrat"/>
                <a:sym typeface="Montserrat"/>
              </a:rPr>
              <a:t>w </a:t>
            </a:r>
            <a:r>
              <a:rPr lang="en" sz="2900">
                <a:solidFill>
                  <a:srgbClr val="434343"/>
                </a:solidFill>
                <a:latin typeface="Montserrat"/>
                <a:ea typeface="Montserrat"/>
                <a:cs typeface="Montserrat"/>
                <a:sym typeface="Montserrat"/>
              </a:rPr>
              <a:t>and a bias term </a:t>
            </a:r>
            <a:r>
              <a:rPr b="1"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attached to them in the perceptron model.</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Which means we have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x*w + b</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46" name="Google Shape;846;p6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47" name="Google Shape;847;p6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sp>
        <p:nvSpPr>
          <p:cNvPr id="852" name="Google Shape;852;p6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53" name="Google Shape;853;p67"/>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Which means we have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x*w + b</a:t>
            </a:r>
            <a:endParaRPr b="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Clearly </a:t>
            </a:r>
            <a:r>
              <a:rPr b="1" lang="en" sz="2900">
                <a:solidFill>
                  <a:srgbClr val="434343"/>
                </a:solidFill>
                <a:latin typeface="Montserrat"/>
                <a:ea typeface="Montserrat"/>
                <a:cs typeface="Montserrat"/>
                <a:sym typeface="Montserrat"/>
              </a:rPr>
              <a:t>w</a:t>
            </a:r>
            <a:r>
              <a:rPr lang="en" sz="2900">
                <a:solidFill>
                  <a:srgbClr val="434343"/>
                </a:solidFill>
                <a:latin typeface="Montserrat"/>
                <a:ea typeface="Montserrat"/>
                <a:cs typeface="Montserrat"/>
                <a:sym typeface="Montserrat"/>
              </a:rPr>
              <a:t> implies how much weight or strength to give the incoming input.</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think of </a:t>
            </a:r>
            <a:r>
              <a:rPr b="1" lang="en" sz="2900">
                <a:solidFill>
                  <a:srgbClr val="434343"/>
                </a:solidFill>
                <a:latin typeface="Montserrat"/>
                <a:ea typeface="Montserrat"/>
                <a:cs typeface="Montserrat"/>
                <a:sym typeface="Montserrat"/>
              </a:rPr>
              <a:t>b</a:t>
            </a:r>
            <a:r>
              <a:rPr lang="en" sz="2900">
                <a:solidFill>
                  <a:srgbClr val="434343"/>
                </a:solidFill>
                <a:latin typeface="Montserrat"/>
                <a:ea typeface="Montserrat"/>
                <a:cs typeface="Montserrat"/>
                <a:sym typeface="Montserrat"/>
              </a:rPr>
              <a:t> as an offset value, making </a:t>
            </a:r>
            <a:r>
              <a:rPr b="1" lang="en" sz="2900">
                <a:solidFill>
                  <a:srgbClr val="434343"/>
                </a:solidFill>
                <a:latin typeface="Montserrat"/>
                <a:ea typeface="Montserrat"/>
                <a:cs typeface="Montserrat"/>
                <a:sym typeface="Montserrat"/>
              </a:rPr>
              <a:t>x*w</a:t>
            </a:r>
            <a:r>
              <a:rPr lang="en" sz="2900">
                <a:solidFill>
                  <a:srgbClr val="434343"/>
                </a:solidFill>
                <a:latin typeface="Montserrat"/>
                <a:ea typeface="Montserrat"/>
                <a:cs typeface="Montserrat"/>
                <a:sym typeface="Montserrat"/>
              </a:rPr>
              <a:t> have to reach a certain threshold before having an effect.</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54" name="Google Shape;854;p6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55" name="Google Shape;855;p6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9" name="Shape 859"/>
        <p:cNvGrpSpPr/>
        <p:nvPr/>
      </p:nvGrpSpPr>
      <p:grpSpPr>
        <a:xfrm>
          <a:off x="0" y="0"/>
          <a:ext cx="0" cy="0"/>
          <a:chOff x="0" y="0"/>
          <a:chExt cx="0" cy="0"/>
        </a:xfrm>
      </p:grpSpPr>
      <p:sp>
        <p:nvSpPr>
          <p:cNvPr id="860" name="Google Shape;860;p6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61" name="Google Shape;861;p68"/>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For example if </a:t>
            </a:r>
            <a:r>
              <a:rPr b="1" lang="en" sz="2900">
                <a:solidFill>
                  <a:srgbClr val="434343"/>
                </a:solidFill>
                <a:latin typeface="Montserrat"/>
                <a:ea typeface="Montserrat"/>
                <a:cs typeface="Montserrat"/>
                <a:sym typeface="Montserrat"/>
              </a:rPr>
              <a:t>b= -10</a:t>
            </a:r>
            <a:endParaRPr b="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x*w + b</a:t>
            </a:r>
            <a:endParaRPr b="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Then the effects of </a:t>
            </a:r>
            <a:r>
              <a:rPr b="1" lang="en" sz="2900">
                <a:solidFill>
                  <a:srgbClr val="434343"/>
                </a:solidFill>
                <a:latin typeface="Montserrat"/>
                <a:ea typeface="Montserrat"/>
                <a:cs typeface="Montserrat"/>
                <a:sym typeface="Montserrat"/>
              </a:rPr>
              <a:t>x*w</a:t>
            </a:r>
            <a:r>
              <a:rPr lang="en" sz="2900">
                <a:solidFill>
                  <a:srgbClr val="434343"/>
                </a:solidFill>
                <a:latin typeface="Montserrat"/>
                <a:ea typeface="Montserrat"/>
                <a:cs typeface="Montserrat"/>
                <a:sym typeface="Montserrat"/>
              </a:rPr>
              <a:t> won’t really start to overcome the bias until their product surpasses 10.</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After that, then the effect is solely based on the value of </a:t>
            </a:r>
            <a:r>
              <a:rPr b="1" lang="en" sz="2900">
                <a:solidFill>
                  <a:srgbClr val="434343"/>
                </a:solidFill>
                <a:latin typeface="Montserrat"/>
                <a:ea typeface="Montserrat"/>
                <a:cs typeface="Montserrat"/>
                <a:sym typeface="Montserrat"/>
              </a:rPr>
              <a:t>w.</a:t>
            </a:r>
            <a:endParaRPr b="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Thus the term “bias” </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62" name="Google Shape;862;p6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63" name="Google Shape;863;p6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6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69" name="Google Shape;869;p6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Next we want to set boundaries for the overall output value of:</a:t>
            </a:r>
            <a:endParaRPr b="1"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x*w + b</a:t>
            </a:r>
            <a:endParaRPr b="1"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We can state:</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b="1" lang="en" sz="2900">
                <a:solidFill>
                  <a:srgbClr val="434343"/>
                </a:solidFill>
                <a:latin typeface="Montserrat"/>
                <a:ea typeface="Montserrat"/>
                <a:cs typeface="Montserrat"/>
                <a:sym typeface="Montserrat"/>
              </a:rPr>
              <a:t>z = x*w + b</a:t>
            </a:r>
            <a:endParaRPr sz="2900">
              <a:solidFill>
                <a:srgbClr val="434343"/>
              </a:solidFill>
              <a:latin typeface="Montserrat"/>
              <a:ea typeface="Montserrat"/>
              <a:cs typeface="Montserrat"/>
              <a:sym typeface="Montserrat"/>
            </a:endParaRPr>
          </a:p>
          <a:p>
            <a:pPr indent="-412750" lvl="0" marL="9144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And then pass </a:t>
            </a:r>
            <a:r>
              <a:rPr b="1" lang="en" sz="2900">
                <a:solidFill>
                  <a:srgbClr val="434343"/>
                </a:solidFill>
                <a:latin typeface="Montserrat"/>
                <a:ea typeface="Montserrat"/>
                <a:cs typeface="Montserrat"/>
                <a:sym typeface="Montserrat"/>
              </a:rPr>
              <a:t>z </a:t>
            </a:r>
            <a:r>
              <a:rPr lang="en" sz="2900">
                <a:solidFill>
                  <a:srgbClr val="434343"/>
                </a:solidFill>
                <a:latin typeface="Montserrat"/>
                <a:ea typeface="Montserrat"/>
                <a:cs typeface="Montserrat"/>
                <a:sym typeface="Montserrat"/>
              </a:rPr>
              <a:t>through some activation function to limit its value. </a:t>
            </a:r>
            <a:endParaRPr sz="2900">
              <a:solidFill>
                <a:srgbClr val="434343"/>
              </a:solidFill>
              <a:latin typeface="Montserrat"/>
              <a:ea typeface="Montserrat"/>
              <a:cs typeface="Montserrat"/>
              <a:sym typeface="Montserrat"/>
            </a:endParaRPr>
          </a:p>
          <a:p>
            <a:pPr indent="0" lvl="0" marL="1371600" marR="0" rtl="0" algn="l">
              <a:lnSpc>
                <a:spcPct val="100000"/>
              </a:lnSpc>
              <a:spcBef>
                <a:spcPts val="1600"/>
              </a:spcBef>
              <a:spcAft>
                <a:spcPts val="1600"/>
              </a:spcAft>
              <a:buNone/>
            </a:pPr>
            <a:r>
              <a:t/>
            </a:r>
            <a:endParaRPr sz="2900">
              <a:solidFill>
                <a:srgbClr val="434343"/>
              </a:solidFill>
              <a:latin typeface="Montserrat"/>
              <a:ea typeface="Montserrat"/>
              <a:cs typeface="Montserrat"/>
              <a:sym typeface="Montserrat"/>
            </a:endParaRPr>
          </a:p>
        </p:txBody>
      </p:sp>
      <p:pic>
        <p:nvPicPr>
          <p:cNvPr descr="watermark.jpg" id="870" name="Google Shape;870;p6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71" name="Google Shape;871;p6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7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877" name="Google Shape;877;p7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 lot of research has been done into activation functions and their effectiveness. </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Let’s explore some common activation functions.</a:t>
            </a:r>
            <a:endParaRPr sz="2900">
              <a:solidFill>
                <a:srgbClr val="434343"/>
              </a:solidFill>
              <a:latin typeface="Montserrat"/>
              <a:ea typeface="Montserrat"/>
              <a:cs typeface="Montserrat"/>
              <a:sym typeface="Montserrat"/>
            </a:endParaRPr>
          </a:p>
        </p:txBody>
      </p:sp>
      <p:pic>
        <p:nvPicPr>
          <p:cNvPr descr="watermark.jpg" id="878" name="Google Shape;878;p7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79" name="Google Shape;879;p7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3" name="Shape 883"/>
        <p:cNvGrpSpPr/>
        <p:nvPr/>
      </p:nvGrpSpPr>
      <p:grpSpPr>
        <a:xfrm>
          <a:off x="0" y="0"/>
          <a:ext cx="0" cy="0"/>
          <a:chOff x="0" y="0"/>
          <a:chExt cx="0" cy="0"/>
        </a:xfrm>
      </p:grpSpPr>
      <p:sp>
        <p:nvSpPr>
          <p:cNvPr id="884" name="Google Shape;884;p7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885" name="Google Shape;885;p71"/>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Recall our simple perceptron has an f(X)</a:t>
            </a:r>
            <a:endParaRPr sz="2900">
              <a:solidFill>
                <a:srgbClr val="434343"/>
              </a:solidFill>
              <a:latin typeface="Montserrat"/>
              <a:ea typeface="Montserrat"/>
              <a:cs typeface="Montserrat"/>
              <a:sym typeface="Montserrat"/>
            </a:endParaRPr>
          </a:p>
        </p:txBody>
      </p:sp>
      <p:pic>
        <p:nvPicPr>
          <p:cNvPr descr="watermark.jpg" id="886" name="Google Shape;886;p7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887" name="Google Shape;887;p7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888" name="Google Shape;888;p71"/>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889" name="Google Shape;889;p71"/>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890" name="Google Shape;890;p71"/>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1" name="Google Shape;891;p71"/>
          <p:cNvCxnSpPr>
            <a:endCxn id="890"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892" name="Google Shape;892;p71"/>
          <p:cNvCxnSpPr>
            <a:endCxn id="890"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893" name="Google Shape;893;p71"/>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894" name="Google Shape;894;p71"/>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895" name="Google Shape;895;p71"/>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896" name="Google Shape;896;p71"/>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897" name="Google Shape;897;p71"/>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898" name="Google Shape;898;p71"/>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899" name="Google Shape;899;p71"/>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
        <p:nvSpPr>
          <p:cNvPr id="900" name="Google Shape;900;p71"/>
          <p:cNvSpPr txBox="1"/>
          <p:nvPr>
            <p:ph type="title"/>
          </p:nvPr>
        </p:nvSpPr>
        <p:spPr>
          <a:xfrm>
            <a:off x="3837200" y="32913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+b</a:t>
            </a:r>
            <a:endParaRPr b="1">
              <a:solidFill>
                <a:srgbClr val="351C75"/>
              </a:solidFill>
              <a:latin typeface="Montserrat"/>
              <a:ea typeface="Montserrat"/>
              <a:cs typeface="Montserrat"/>
              <a:sym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Perceptron Model</a:t>
            </a:r>
            <a:endParaRPr b="1">
              <a:latin typeface="Montserrat"/>
              <a:ea typeface="Montserrat"/>
              <a:cs typeface="Montserrat"/>
              <a:sym typeface="Montserrat"/>
            </a:endParaRPr>
          </a:p>
        </p:txBody>
      </p:sp>
      <p:sp>
        <p:nvSpPr>
          <p:cNvPr id="95" name="Google Shape;95;p1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96" name="Google Shape;96;p1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7" name="Google Shape;97;p1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4" name="Shape 904"/>
        <p:cNvGrpSpPr/>
        <p:nvPr/>
      </p:nvGrpSpPr>
      <p:grpSpPr>
        <a:xfrm>
          <a:off x="0" y="0"/>
          <a:ext cx="0" cy="0"/>
          <a:chOff x="0" y="0"/>
          <a:chExt cx="0" cy="0"/>
        </a:xfrm>
      </p:grpSpPr>
      <p:sp>
        <p:nvSpPr>
          <p:cNvPr id="905" name="Google Shape;905;p7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906" name="Google Shape;906;p72"/>
          <p:cNvSpPr txBox="1"/>
          <p:nvPr>
            <p:ph idx="1" type="body"/>
          </p:nvPr>
        </p:nvSpPr>
        <p:spPr>
          <a:xfrm>
            <a:off x="311700" y="9238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we had a binary classification problem, we would want an output of either 0 or 1.</a:t>
            </a:r>
            <a:endParaRPr sz="2900">
              <a:solidFill>
                <a:srgbClr val="434343"/>
              </a:solidFill>
              <a:latin typeface="Montserrat"/>
              <a:ea typeface="Montserrat"/>
              <a:cs typeface="Montserrat"/>
              <a:sym typeface="Montserrat"/>
            </a:endParaRPr>
          </a:p>
        </p:txBody>
      </p:sp>
      <p:pic>
        <p:nvPicPr>
          <p:cNvPr descr="watermark.jpg" id="907" name="Google Shape;907;p7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08" name="Google Shape;908;p7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909" name="Google Shape;909;p72"/>
          <p:cNvSpPr txBox="1"/>
          <p:nvPr>
            <p:ph type="title"/>
          </p:nvPr>
        </p:nvSpPr>
        <p:spPr>
          <a:xfrm>
            <a:off x="94925"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Inputs</a:t>
            </a:r>
            <a:endParaRPr b="1">
              <a:solidFill>
                <a:srgbClr val="351C75"/>
              </a:solidFill>
              <a:latin typeface="Montserrat"/>
              <a:ea typeface="Montserrat"/>
              <a:cs typeface="Montserrat"/>
              <a:sym typeface="Montserrat"/>
            </a:endParaRPr>
          </a:p>
        </p:txBody>
      </p:sp>
      <p:sp>
        <p:nvSpPr>
          <p:cNvPr id="910" name="Google Shape;910;p72"/>
          <p:cNvSpPr txBox="1"/>
          <p:nvPr>
            <p:ph type="title"/>
          </p:nvPr>
        </p:nvSpPr>
        <p:spPr>
          <a:xfrm>
            <a:off x="7109750" y="2620275"/>
            <a:ext cx="213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Output</a:t>
            </a:r>
            <a:endParaRPr b="1">
              <a:solidFill>
                <a:srgbClr val="351C75"/>
              </a:solidFill>
              <a:latin typeface="Montserrat"/>
              <a:ea typeface="Montserrat"/>
              <a:cs typeface="Montserrat"/>
              <a:sym typeface="Montserrat"/>
            </a:endParaRPr>
          </a:p>
        </p:txBody>
      </p:sp>
      <p:sp>
        <p:nvSpPr>
          <p:cNvPr id="911" name="Google Shape;911;p72"/>
          <p:cNvSpPr/>
          <p:nvPr/>
        </p:nvSpPr>
        <p:spPr>
          <a:xfrm>
            <a:off x="3905925" y="2363725"/>
            <a:ext cx="1007700" cy="1007700"/>
          </a:xfrm>
          <a:prstGeom prst="ellipse">
            <a:avLst/>
          </a:prstGeom>
          <a:solidFill>
            <a:srgbClr val="EAD1DC"/>
          </a:solidFill>
          <a:ln cap="flat" cmpd="sng" w="76200">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2" name="Google Shape;912;p72"/>
          <p:cNvCxnSpPr>
            <a:endCxn id="911" idx="1"/>
          </p:cNvCxnSpPr>
          <p:nvPr/>
        </p:nvCxnSpPr>
        <p:spPr>
          <a:xfrm>
            <a:off x="2272099" y="2252399"/>
            <a:ext cx="1781400" cy="258900"/>
          </a:xfrm>
          <a:prstGeom prst="straightConnector1">
            <a:avLst/>
          </a:prstGeom>
          <a:noFill/>
          <a:ln cap="flat" cmpd="sng" w="38100">
            <a:solidFill>
              <a:srgbClr val="674EA7"/>
            </a:solidFill>
            <a:prstDash val="solid"/>
            <a:round/>
            <a:headEnd len="med" w="med" type="none"/>
            <a:tailEnd len="med" w="med" type="triangle"/>
          </a:ln>
        </p:spPr>
      </p:cxnSp>
      <p:cxnSp>
        <p:nvCxnSpPr>
          <p:cNvPr id="913" name="Google Shape;913;p72"/>
          <p:cNvCxnSpPr>
            <a:endCxn id="911" idx="3"/>
          </p:cNvCxnSpPr>
          <p:nvPr/>
        </p:nvCxnSpPr>
        <p:spPr>
          <a:xfrm flipH="1" rot="10800000">
            <a:off x="2285899" y="3223851"/>
            <a:ext cx="1767600" cy="547800"/>
          </a:xfrm>
          <a:prstGeom prst="straightConnector1">
            <a:avLst/>
          </a:prstGeom>
          <a:noFill/>
          <a:ln cap="flat" cmpd="sng" w="38100">
            <a:solidFill>
              <a:srgbClr val="674EA7"/>
            </a:solidFill>
            <a:prstDash val="solid"/>
            <a:round/>
            <a:headEnd len="med" w="med" type="none"/>
            <a:tailEnd len="med" w="med" type="triangle"/>
          </a:ln>
        </p:spPr>
      </p:cxnSp>
      <p:cxnSp>
        <p:nvCxnSpPr>
          <p:cNvPr id="914" name="Google Shape;914;p72"/>
          <p:cNvCxnSpPr/>
          <p:nvPr/>
        </p:nvCxnSpPr>
        <p:spPr>
          <a:xfrm>
            <a:off x="4913625" y="2905975"/>
            <a:ext cx="1846800" cy="0"/>
          </a:xfrm>
          <a:prstGeom prst="straightConnector1">
            <a:avLst/>
          </a:prstGeom>
          <a:noFill/>
          <a:ln cap="flat" cmpd="sng" w="38100">
            <a:solidFill>
              <a:srgbClr val="674EA7"/>
            </a:solidFill>
            <a:prstDash val="solid"/>
            <a:round/>
            <a:headEnd len="med" w="med" type="none"/>
            <a:tailEnd len="med" w="med" type="triangle"/>
          </a:ln>
        </p:spPr>
      </p:cxnSp>
      <p:sp>
        <p:nvSpPr>
          <p:cNvPr id="915" name="Google Shape;915;p72"/>
          <p:cNvSpPr txBox="1"/>
          <p:nvPr>
            <p:ph type="title"/>
          </p:nvPr>
        </p:nvSpPr>
        <p:spPr>
          <a:xfrm>
            <a:off x="1627850" y="19386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x1</a:t>
            </a:r>
            <a:endParaRPr b="1">
              <a:solidFill>
                <a:srgbClr val="351C75"/>
              </a:solidFill>
              <a:latin typeface="Montserrat"/>
              <a:ea typeface="Montserrat"/>
              <a:cs typeface="Montserrat"/>
              <a:sym typeface="Montserrat"/>
            </a:endParaRPr>
          </a:p>
        </p:txBody>
      </p:sp>
      <p:sp>
        <p:nvSpPr>
          <p:cNvPr id="916" name="Google Shape;916;p72"/>
          <p:cNvSpPr txBox="1"/>
          <p:nvPr>
            <p:ph type="title"/>
          </p:nvPr>
        </p:nvSpPr>
        <p:spPr>
          <a:xfrm>
            <a:off x="5670750" y="23457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y</a:t>
            </a:r>
            <a:endParaRPr b="1">
              <a:solidFill>
                <a:srgbClr val="351C75"/>
              </a:solidFill>
              <a:latin typeface="Montserrat"/>
              <a:ea typeface="Montserrat"/>
              <a:cs typeface="Montserrat"/>
              <a:sym typeface="Montserrat"/>
            </a:endParaRPr>
          </a:p>
        </p:txBody>
      </p:sp>
      <p:sp>
        <p:nvSpPr>
          <p:cNvPr id="917" name="Google Shape;917;p72"/>
          <p:cNvSpPr txBox="1"/>
          <p:nvPr>
            <p:ph type="title"/>
          </p:nvPr>
        </p:nvSpPr>
        <p:spPr>
          <a:xfrm>
            <a:off x="3964725" y="25812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f(X)</a:t>
            </a:r>
            <a:endParaRPr b="1">
              <a:solidFill>
                <a:srgbClr val="351C75"/>
              </a:solidFill>
              <a:latin typeface="Montserrat"/>
              <a:ea typeface="Montserrat"/>
              <a:cs typeface="Montserrat"/>
              <a:sym typeface="Montserrat"/>
            </a:endParaRPr>
          </a:p>
        </p:txBody>
      </p:sp>
      <p:sp>
        <p:nvSpPr>
          <p:cNvPr id="918" name="Google Shape;918;p72"/>
          <p:cNvSpPr txBox="1"/>
          <p:nvPr>
            <p:ph type="title"/>
          </p:nvPr>
        </p:nvSpPr>
        <p:spPr>
          <a:xfrm>
            <a:off x="1780250" y="3637300"/>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x2</a:t>
            </a:r>
            <a:endParaRPr b="1">
              <a:solidFill>
                <a:srgbClr val="351C75"/>
              </a:solidFill>
              <a:latin typeface="Montserrat"/>
              <a:ea typeface="Montserrat"/>
              <a:cs typeface="Montserrat"/>
              <a:sym typeface="Montserrat"/>
            </a:endParaRPr>
          </a:p>
        </p:txBody>
      </p:sp>
      <p:sp>
        <p:nvSpPr>
          <p:cNvPr id="919" name="Google Shape;919;p72"/>
          <p:cNvSpPr txBox="1"/>
          <p:nvPr>
            <p:ph type="title"/>
          </p:nvPr>
        </p:nvSpPr>
        <p:spPr>
          <a:xfrm>
            <a:off x="2724650" y="175982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w1</a:t>
            </a:r>
            <a:endParaRPr b="1">
              <a:solidFill>
                <a:srgbClr val="351C75"/>
              </a:solidFill>
              <a:latin typeface="Montserrat"/>
              <a:ea typeface="Montserrat"/>
              <a:cs typeface="Montserrat"/>
              <a:sym typeface="Montserrat"/>
            </a:endParaRPr>
          </a:p>
        </p:txBody>
      </p:sp>
      <p:sp>
        <p:nvSpPr>
          <p:cNvPr id="920" name="Google Shape;920;p72"/>
          <p:cNvSpPr txBox="1"/>
          <p:nvPr>
            <p:ph type="title"/>
          </p:nvPr>
        </p:nvSpPr>
        <p:spPr>
          <a:xfrm>
            <a:off x="2724650" y="29059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w2</a:t>
            </a:r>
            <a:endParaRPr b="1">
              <a:solidFill>
                <a:srgbClr val="351C75"/>
              </a:solidFill>
              <a:latin typeface="Montserrat"/>
              <a:ea typeface="Montserrat"/>
              <a:cs typeface="Montserrat"/>
              <a:sym typeface="Montserrat"/>
            </a:endParaRPr>
          </a:p>
        </p:txBody>
      </p:sp>
      <p:sp>
        <p:nvSpPr>
          <p:cNvPr id="921" name="Google Shape;921;p72"/>
          <p:cNvSpPr txBox="1"/>
          <p:nvPr>
            <p:ph type="title"/>
          </p:nvPr>
        </p:nvSpPr>
        <p:spPr>
          <a:xfrm>
            <a:off x="3837200" y="3291375"/>
            <a:ext cx="8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351C75"/>
                </a:solidFill>
                <a:latin typeface="Montserrat"/>
                <a:ea typeface="Montserrat"/>
                <a:cs typeface="Montserrat"/>
                <a:sym typeface="Montserrat"/>
              </a:rPr>
              <a:t>+b</a:t>
            </a:r>
            <a:endParaRPr b="1">
              <a:solidFill>
                <a:srgbClr val="351C75"/>
              </a:solidFill>
              <a:latin typeface="Montserrat"/>
              <a:ea typeface="Montserrat"/>
              <a:cs typeface="Montserrat"/>
              <a:sym typeface="Montserra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5" name="Shape 925"/>
        <p:cNvGrpSpPr/>
        <p:nvPr/>
      </p:nvGrpSpPr>
      <p:grpSpPr>
        <a:xfrm>
          <a:off x="0" y="0"/>
          <a:ext cx="0" cy="0"/>
          <a:chOff x="0" y="0"/>
          <a:chExt cx="0" cy="0"/>
        </a:xfrm>
      </p:grpSpPr>
      <p:sp>
        <p:nvSpPr>
          <p:cNvPr id="926" name="Google Shape;926;p7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Neural Networks</a:t>
            </a:r>
            <a:endParaRPr>
              <a:latin typeface="Montserrat"/>
              <a:ea typeface="Montserrat"/>
              <a:cs typeface="Montserrat"/>
              <a:sym typeface="Montserrat"/>
            </a:endParaRPr>
          </a:p>
        </p:txBody>
      </p:sp>
      <p:sp>
        <p:nvSpPr>
          <p:cNvPr id="927" name="Google Shape;927;p73"/>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avoid confusion, let’s define the total  inputs as a variable </a:t>
            </a:r>
            <a:r>
              <a:rPr b="1" lang="en" sz="2900">
                <a:solidFill>
                  <a:srgbClr val="434343"/>
                </a:solidFill>
                <a:latin typeface="Montserrat"/>
                <a:ea typeface="Montserrat"/>
                <a:cs typeface="Montserrat"/>
                <a:sym typeface="Montserrat"/>
              </a:rPr>
              <a:t>z.</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Where </a:t>
            </a:r>
            <a:r>
              <a:rPr b="1" lang="en" sz="2900">
                <a:solidFill>
                  <a:srgbClr val="434343"/>
                </a:solidFill>
                <a:latin typeface="Montserrat"/>
                <a:ea typeface="Montserrat"/>
                <a:cs typeface="Montserrat"/>
                <a:sym typeface="Montserrat"/>
              </a:rPr>
              <a:t>z = wx + b</a:t>
            </a:r>
            <a:endParaRPr b="1"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In this context, we’ll then refer to activation functions as </a:t>
            </a:r>
            <a:r>
              <a:rPr b="1" lang="en" sz="2900">
                <a:solidFill>
                  <a:srgbClr val="434343"/>
                </a:solidFill>
                <a:latin typeface="Montserrat"/>
                <a:ea typeface="Montserrat"/>
                <a:cs typeface="Montserrat"/>
                <a:sym typeface="Montserrat"/>
              </a:rPr>
              <a:t>f(z)</a:t>
            </a:r>
            <a:r>
              <a:rPr lang="en" sz="2900">
                <a:solidFill>
                  <a:srgbClr val="434343"/>
                </a:solidFill>
                <a:latin typeface="Montserrat"/>
                <a:ea typeface="Montserrat"/>
                <a:cs typeface="Montserrat"/>
                <a:sym typeface="Montserrat"/>
              </a:rPr>
              <a:t>.</a:t>
            </a:r>
            <a:endParaRPr sz="2900">
              <a:solidFill>
                <a:srgbClr val="434343"/>
              </a:solidFill>
              <a:latin typeface="Montserrat"/>
              <a:ea typeface="Montserrat"/>
              <a:cs typeface="Montserrat"/>
              <a:sym typeface="Montserrat"/>
            </a:endParaRPr>
          </a:p>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Keep in mind, you will often see these variables capitalized </a:t>
            </a:r>
            <a:r>
              <a:rPr b="1" lang="en" sz="2900">
                <a:solidFill>
                  <a:srgbClr val="434343"/>
                </a:solidFill>
                <a:latin typeface="Montserrat"/>
                <a:ea typeface="Montserrat"/>
                <a:cs typeface="Montserrat"/>
                <a:sym typeface="Montserrat"/>
              </a:rPr>
              <a:t>f(Z)</a:t>
            </a:r>
            <a:r>
              <a:rPr lang="en" sz="2900">
                <a:solidFill>
                  <a:srgbClr val="434343"/>
                </a:solidFill>
                <a:latin typeface="Montserrat"/>
                <a:ea typeface="Montserrat"/>
                <a:cs typeface="Montserrat"/>
                <a:sym typeface="Montserrat"/>
              </a:rPr>
              <a:t> or </a:t>
            </a:r>
            <a:r>
              <a:rPr b="1" lang="en" sz="2900">
                <a:solidFill>
                  <a:srgbClr val="434343"/>
                </a:solidFill>
                <a:latin typeface="Montserrat"/>
                <a:ea typeface="Montserrat"/>
                <a:cs typeface="Montserrat"/>
                <a:sym typeface="Montserrat"/>
              </a:rPr>
              <a:t>X </a:t>
            </a:r>
            <a:r>
              <a:rPr lang="en" sz="2900">
                <a:solidFill>
                  <a:srgbClr val="434343"/>
                </a:solidFill>
                <a:latin typeface="Montserrat"/>
                <a:ea typeface="Montserrat"/>
                <a:cs typeface="Montserrat"/>
                <a:sym typeface="Montserrat"/>
              </a:rPr>
              <a:t>to denote a tensor input consisting of multiple values.</a:t>
            </a:r>
            <a:endParaRPr sz="2900">
              <a:solidFill>
                <a:srgbClr val="434343"/>
              </a:solidFill>
              <a:latin typeface="Montserrat"/>
              <a:ea typeface="Montserrat"/>
              <a:cs typeface="Montserrat"/>
              <a:sym typeface="Montserrat"/>
            </a:endParaRPr>
          </a:p>
        </p:txBody>
      </p:sp>
      <p:pic>
        <p:nvPicPr>
          <p:cNvPr descr="watermark.jpg" id="928" name="Google Shape;928;p7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29" name="Google Shape;929;p7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3" name="Shape 933"/>
        <p:cNvGrpSpPr/>
        <p:nvPr/>
      </p:nvGrpSpPr>
      <p:grpSpPr>
        <a:xfrm>
          <a:off x="0" y="0"/>
          <a:ext cx="0" cy="0"/>
          <a:chOff x="0" y="0"/>
          <a:chExt cx="0" cy="0"/>
        </a:xfrm>
      </p:grpSpPr>
      <p:sp>
        <p:nvSpPr>
          <p:cNvPr id="934" name="Google Shape;934;p7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35" name="Google Shape;935;p74"/>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most simple networks rely on a basic </a:t>
            </a:r>
            <a:r>
              <a:rPr b="1" lang="en" sz="3000">
                <a:solidFill>
                  <a:srgbClr val="434343"/>
                </a:solidFill>
                <a:latin typeface="Montserrat"/>
                <a:ea typeface="Montserrat"/>
                <a:cs typeface="Montserrat"/>
                <a:sym typeface="Montserrat"/>
              </a:rPr>
              <a:t>step function</a:t>
            </a:r>
            <a:r>
              <a:rPr lang="en" sz="3000">
                <a:solidFill>
                  <a:srgbClr val="434343"/>
                </a:solidFill>
                <a:latin typeface="Montserrat"/>
                <a:ea typeface="Montserrat"/>
                <a:cs typeface="Montserrat"/>
                <a:sym typeface="Montserrat"/>
              </a:rPr>
              <a:t> that outputs 0 or 1.</a:t>
            </a:r>
            <a:endParaRPr sz="3000">
              <a:solidFill>
                <a:srgbClr val="434343"/>
              </a:solidFill>
              <a:latin typeface="Montserrat"/>
              <a:ea typeface="Montserrat"/>
              <a:cs typeface="Montserrat"/>
              <a:sym typeface="Montserrat"/>
            </a:endParaRPr>
          </a:p>
        </p:txBody>
      </p:sp>
      <p:pic>
        <p:nvPicPr>
          <p:cNvPr descr="watermark.jpg" id="936" name="Google Shape;936;p7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37" name="Google Shape;937;p7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938" name="Google Shape;938;p74"/>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939" name="Google Shape;939;p74"/>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940" name="Google Shape;940;p74"/>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941" name="Google Shape;941;p74"/>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942" name="Google Shape;942;p74"/>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943" name="Google Shape;943;p74"/>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944" name="Google Shape;944;p74"/>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945" name="Google Shape;945;p74"/>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7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51" name="Google Shape;951;p75"/>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Regardless of the values, this always outputs 0 or 1.</a:t>
            </a:r>
            <a:endParaRPr sz="3000">
              <a:solidFill>
                <a:srgbClr val="434343"/>
              </a:solidFill>
              <a:latin typeface="Montserrat"/>
              <a:ea typeface="Montserrat"/>
              <a:cs typeface="Montserrat"/>
              <a:sym typeface="Montserrat"/>
            </a:endParaRPr>
          </a:p>
        </p:txBody>
      </p:sp>
      <p:pic>
        <p:nvPicPr>
          <p:cNvPr descr="watermark.jpg" id="952" name="Google Shape;952;p7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53" name="Google Shape;953;p7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954" name="Google Shape;954;p75"/>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955" name="Google Shape;955;p75"/>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956" name="Google Shape;956;p75"/>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957" name="Google Shape;957;p75"/>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958" name="Google Shape;958;p75"/>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959" name="Google Shape;959;p75"/>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960" name="Google Shape;960;p75"/>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961" name="Google Shape;961;p75"/>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5" name="Shape 965"/>
        <p:cNvGrpSpPr/>
        <p:nvPr/>
      </p:nvGrpSpPr>
      <p:grpSpPr>
        <a:xfrm>
          <a:off x="0" y="0"/>
          <a:ext cx="0" cy="0"/>
          <a:chOff x="0" y="0"/>
          <a:chExt cx="0" cy="0"/>
        </a:xfrm>
      </p:grpSpPr>
      <p:sp>
        <p:nvSpPr>
          <p:cNvPr id="966" name="Google Shape;966;p7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67" name="Google Shape;967;p76"/>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sort of function could be useful for classification (0 or 1 class).</a:t>
            </a:r>
            <a:endParaRPr sz="3000">
              <a:solidFill>
                <a:srgbClr val="434343"/>
              </a:solidFill>
              <a:latin typeface="Montserrat"/>
              <a:ea typeface="Montserrat"/>
              <a:cs typeface="Montserrat"/>
              <a:sym typeface="Montserrat"/>
            </a:endParaRPr>
          </a:p>
        </p:txBody>
      </p:sp>
      <p:pic>
        <p:nvPicPr>
          <p:cNvPr descr="watermark.jpg" id="968" name="Google Shape;968;p7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69" name="Google Shape;969;p7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970" name="Google Shape;970;p76"/>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971" name="Google Shape;971;p76"/>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972" name="Google Shape;972;p76"/>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973" name="Google Shape;973;p76"/>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974" name="Google Shape;974;p76"/>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975" name="Google Shape;975;p76"/>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976" name="Google Shape;976;p76"/>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977" name="Google Shape;977;p76"/>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1" name="Shape 981"/>
        <p:cNvGrpSpPr/>
        <p:nvPr/>
      </p:nvGrpSpPr>
      <p:grpSpPr>
        <a:xfrm>
          <a:off x="0" y="0"/>
          <a:ext cx="0" cy="0"/>
          <a:chOff x="0" y="0"/>
          <a:chExt cx="0" cy="0"/>
        </a:xfrm>
      </p:grpSpPr>
      <p:sp>
        <p:nvSpPr>
          <p:cNvPr id="982" name="Google Shape;982;p7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83" name="Google Shape;983;p77"/>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However this is a very “strong” function, since small changes aren’t reflected.</a:t>
            </a:r>
            <a:endParaRPr sz="3000">
              <a:solidFill>
                <a:srgbClr val="434343"/>
              </a:solidFill>
              <a:latin typeface="Montserrat"/>
              <a:ea typeface="Montserrat"/>
              <a:cs typeface="Montserrat"/>
              <a:sym typeface="Montserrat"/>
            </a:endParaRPr>
          </a:p>
        </p:txBody>
      </p:sp>
      <p:pic>
        <p:nvPicPr>
          <p:cNvPr descr="watermark.jpg" id="984" name="Google Shape;984;p7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985" name="Google Shape;985;p7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986" name="Google Shape;986;p77"/>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987" name="Google Shape;987;p77"/>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988" name="Google Shape;988;p77"/>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989" name="Google Shape;989;p77"/>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990" name="Google Shape;990;p77"/>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991" name="Google Shape;991;p77"/>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992" name="Google Shape;992;p77"/>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993" name="Google Shape;993;p77"/>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7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999" name="Google Shape;999;p78"/>
          <p:cNvSpPr txBox="1"/>
          <p:nvPr>
            <p:ph idx="1" type="body"/>
          </p:nvPr>
        </p:nvSpPr>
        <p:spPr>
          <a:xfrm>
            <a:off x="311700" y="1152475"/>
            <a:ext cx="85206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There is just an immediate cut off that splits between 0 and 1.</a:t>
            </a:r>
            <a:endParaRPr sz="3000">
              <a:solidFill>
                <a:srgbClr val="434343"/>
              </a:solidFill>
              <a:latin typeface="Montserrat"/>
              <a:ea typeface="Montserrat"/>
              <a:cs typeface="Montserrat"/>
              <a:sym typeface="Montserrat"/>
            </a:endParaRPr>
          </a:p>
        </p:txBody>
      </p:sp>
      <p:pic>
        <p:nvPicPr>
          <p:cNvPr descr="watermark.jpg" id="1000" name="Google Shape;1000;p7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01" name="Google Shape;1001;p7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02" name="Google Shape;1002;p78"/>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03" name="Google Shape;1003;p78"/>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04" name="Google Shape;1004;p78"/>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05" name="Google Shape;1005;p78"/>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06" name="Google Shape;1006;p78"/>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07" name="Google Shape;1007;p78"/>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08" name="Google Shape;1008;p78"/>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09" name="Google Shape;1009;p78"/>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10" name="Google Shape;1010;p78"/>
          <p:cNvSpPr/>
          <p:nvPr/>
        </p:nvSpPr>
        <p:spPr>
          <a:xfrm rot="-620905">
            <a:off x="5086876" y="3164515"/>
            <a:ext cx="1128964" cy="31169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4" name="Shape 1014"/>
        <p:cNvGrpSpPr/>
        <p:nvPr/>
      </p:nvGrpSpPr>
      <p:grpSpPr>
        <a:xfrm>
          <a:off x="0" y="0"/>
          <a:ext cx="0" cy="0"/>
          <a:chOff x="0" y="0"/>
          <a:chExt cx="0" cy="0"/>
        </a:xfrm>
      </p:grpSpPr>
      <p:sp>
        <p:nvSpPr>
          <p:cNvPr id="1015" name="Google Shape;1015;p7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16" name="Google Shape;1016;p79"/>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It would be nice if we could have a more dynamic function, for example the red line!</a:t>
            </a:r>
            <a:endParaRPr sz="3000">
              <a:solidFill>
                <a:srgbClr val="434343"/>
              </a:solidFill>
              <a:latin typeface="Montserrat"/>
              <a:ea typeface="Montserrat"/>
              <a:cs typeface="Montserrat"/>
              <a:sym typeface="Montserrat"/>
            </a:endParaRPr>
          </a:p>
        </p:txBody>
      </p:sp>
      <p:pic>
        <p:nvPicPr>
          <p:cNvPr descr="watermark.jpg" id="1017" name="Google Shape;1017;p7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18" name="Google Shape;1018;p7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19" name="Google Shape;1019;p79"/>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20" name="Google Shape;1020;p79"/>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21" name="Google Shape;1021;p79"/>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22" name="Google Shape;1022;p79"/>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23" name="Google Shape;1023;p79"/>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24" name="Google Shape;1024;p79"/>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25" name="Google Shape;1025;p79"/>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26" name="Google Shape;1026;p79"/>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027" name="Google Shape;1027;p79"/>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Google Shape;1032;p8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33" name="Google Shape;1033;p80"/>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Lucky for us, this is the sigmoid function!</a:t>
            </a:r>
            <a:endParaRPr sz="3000">
              <a:solidFill>
                <a:srgbClr val="434343"/>
              </a:solidFill>
              <a:latin typeface="Montserrat"/>
              <a:ea typeface="Montserrat"/>
              <a:cs typeface="Montserrat"/>
              <a:sym typeface="Montserrat"/>
            </a:endParaRPr>
          </a:p>
        </p:txBody>
      </p:sp>
      <p:pic>
        <p:nvPicPr>
          <p:cNvPr descr="watermark.jpg" id="1034" name="Google Shape;1034;p8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35" name="Google Shape;1035;p8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36" name="Google Shape;1036;p80"/>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37" name="Google Shape;1037;p80"/>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38" name="Google Shape;1038;p80"/>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39" name="Google Shape;1039;p80"/>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40" name="Google Shape;1040;p80"/>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41" name="Google Shape;1041;p80"/>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42" name="Google Shape;1042;p80"/>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43" name="Google Shape;1043;p80"/>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044" name="Google Shape;1044;p80"/>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045" name="Google Shape;1045;p80"/>
          <p:cNvPicPr preferRelativeResize="0"/>
          <p:nvPr/>
        </p:nvPicPr>
        <p:blipFill>
          <a:blip r:embed="rId4">
            <a:alphaModFix/>
          </a:blip>
          <a:stretch>
            <a:fillRect/>
          </a:stretch>
        </p:blipFill>
        <p:spPr>
          <a:xfrm>
            <a:off x="6662367" y="2476574"/>
            <a:ext cx="2387959" cy="8594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9" name="Shape 1049"/>
        <p:cNvGrpSpPr/>
        <p:nvPr/>
      </p:nvGrpSpPr>
      <p:grpSpPr>
        <a:xfrm>
          <a:off x="0" y="0"/>
          <a:ext cx="0" cy="0"/>
          <a:chOff x="0" y="0"/>
          <a:chExt cx="0" cy="0"/>
        </a:xfrm>
      </p:grpSpPr>
      <p:sp>
        <p:nvSpPr>
          <p:cNvPr id="1050" name="Google Shape;1050;p8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51" name="Google Shape;1051;p81"/>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Changing the activation function used can be beneficial depending on the task!</a:t>
            </a:r>
            <a:endParaRPr sz="3000">
              <a:solidFill>
                <a:srgbClr val="434343"/>
              </a:solidFill>
              <a:latin typeface="Montserrat"/>
              <a:ea typeface="Montserrat"/>
              <a:cs typeface="Montserrat"/>
              <a:sym typeface="Montserrat"/>
            </a:endParaRPr>
          </a:p>
        </p:txBody>
      </p:sp>
      <p:pic>
        <p:nvPicPr>
          <p:cNvPr descr="watermark.jpg" id="1052" name="Google Shape;1052;p8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3" name="Google Shape;1053;p8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54" name="Google Shape;1054;p81"/>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55" name="Google Shape;1055;p81"/>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56" name="Google Shape;1056;p81"/>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57" name="Google Shape;1057;p81"/>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58" name="Google Shape;1058;p81"/>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59" name="Google Shape;1059;p81"/>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60" name="Google Shape;1060;p81"/>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61" name="Google Shape;1061;p81"/>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062" name="Google Shape;1062;p81"/>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063" name="Google Shape;1063;p81"/>
          <p:cNvPicPr preferRelativeResize="0"/>
          <p:nvPr/>
        </p:nvPicPr>
        <p:blipFill>
          <a:blip r:embed="rId4">
            <a:alphaModFix/>
          </a:blip>
          <a:stretch>
            <a:fillRect/>
          </a:stretch>
        </p:blipFill>
        <p:spPr>
          <a:xfrm>
            <a:off x="6662367" y="2476574"/>
            <a:ext cx="2387959" cy="859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03" name="Google Shape;103;p19"/>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To begin understanding deep learning, we will build up our model abstractions: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Single Biological Neuron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Perceptron</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Multi-layer Perceptron Model</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Deep Learning Neural Network</a:t>
            </a:r>
            <a:endParaRPr sz="2900">
              <a:solidFill>
                <a:srgbClr val="434343"/>
              </a:solidFill>
              <a:latin typeface="Montserrat"/>
              <a:ea typeface="Montserrat"/>
              <a:cs typeface="Montserrat"/>
              <a:sym typeface="Montserrat"/>
            </a:endParaRPr>
          </a:p>
        </p:txBody>
      </p:sp>
      <p:pic>
        <p:nvPicPr>
          <p:cNvPr descr="watermark.jpg" id="104" name="Google Shape;104;p1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5" name="Google Shape;105;p1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8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69" name="Google Shape;1069;p82"/>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still works for classification, and will be more sensitive to small changes.</a:t>
            </a:r>
            <a:endParaRPr sz="3000">
              <a:solidFill>
                <a:srgbClr val="434343"/>
              </a:solidFill>
              <a:latin typeface="Montserrat"/>
              <a:ea typeface="Montserrat"/>
              <a:cs typeface="Montserrat"/>
              <a:sym typeface="Montserrat"/>
            </a:endParaRPr>
          </a:p>
        </p:txBody>
      </p:sp>
      <p:pic>
        <p:nvPicPr>
          <p:cNvPr descr="watermark.jpg" id="1070" name="Google Shape;1070;p8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71" name="Google Shape;1071;p8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72" name="Google Shape;1072;p82"/>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73" name="Google Shape;1073;p82"/>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74" name="Google Shape;1074;p82"/>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75" name="Google Shape;1075;p82"/>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76" name="Google Shape;1076;p82"/>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77" name="Google Shape;1077;p82"/>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cxnSp>
        <p:nvCxnSpPr>
          <p:cNvPr id="1078" name="Google Shape;1078;p82"/>
          <p:cNvCxnSpPr/>
          <p:nvPr/>
        </p:nvCxnSpPr>
        <p:spPr>
          <a:xfrm flipH="1" rot="10800000">
            <a:off x="3666075" y="2631625"/>
            <a:ext cx="2634300" cy="1317300"/>
          </a:xfrm>
          <a:prstGeom prst="bentConnector3">
            <a:avLst>
              <a:gd fmla="val 50000" name="adj1"/>
            </a:avLst>
          </a:prstGeom>
          <a:noFill/>
          <a:ln cap="flat" cmpd="sng" w="38100">
            <a:solidFill>
              <a:srgbClr val="1155CC"/>
            </a:solidFill>
            <a:prstDash val="solid"/>
            <a:round/>
            <a:headEnd len="med" w="med" type="none"/>
            <a:tailEnd len="med" w="med" type="none"/>
          </a:ln>
        </p:spPr>
      </p:cxnSp>
      <p:sp>
        <p:nvSpPr>
          <p:cNvPr id="1079" name="Google Shape;1079;p82"/>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cxnSp>
        <p:nvCxnSpPr>
          <p:cNvPr id="1080" name="Google Shape;1080;p82"/>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pic>
        <p:nvPicPr>
          <p:cNvPr id="1081" name="Google Shape;1081;p82"/>
          <p:cNvPicPr preferRelativeResize="0"/>
          <p:nvPr/>
        </p:nvPicPr>
        <p:blipFill>
          <a:blip r:embed="rId4">
            <a:alphaModFix/>
          </a:blip>
          <a:stretch>
            <a:fillRect/>
          </a:stretch>
        </p:blipFill>
        <p:spPr>
          <a:xfrm>
            <a:off x="6662367" y="2476574"/>
            <a:ext cx="2387959" cy="8594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sp>
        <p:nvSpPr>
          <p:cNvPr id="1086" name="Google Shape;1086;p8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087" name="Google Shape;1087;p83"/>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Let’s discuss a few more activation functions that we’ll encounter!</a:t>
            </a:r>
            <a:endParaRPr sz="3000">
              <a:solidFill>
                <a:srgbClr val="434343"/>
              </a:solidFill>
              <a:latin typeface="Montserrat"/>
              <a:ea typeface="Montserrat"/>
              <a:cs typeface="Montserrat"/>
              <a:sym typeface="Montserrat"/>
            </a:endParaRPr>
          </a:p>
        </p:txBody>
      </p:sp>
      <p:pic>
        <p:nvPicPr>
          <p:cNvPr descr="watermark.jpg" id="1088" name="Google Shape;1088;p8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089" name="Google Shape;1089;p8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090" name="Google Shape;1090;p83"/>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091" name="Google Shape;1091;p83"/>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092" name="Google Shape;1092;p83"/>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093" name="Google Shape;1093;p83"/>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094" name="Google Shape;1094;p83"/>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095" name="Google Shape;1095;p83"/>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096" name="Google Shape;1096;p83"/>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0" name="Shape 1100"/>
        <p:cNvGrpSpPr/>
        <p:nvPr/>
      </p:nvGrpSpPr>
      <p:grpSpPr>
        <a:xfrm>
          <a:off x="0" y="0"/>
          <a:ext cx="0" cy="0"/>
          <a:chOff x="0" y="0"/>
          <a:chExt cx="0" cy="0"/>
        </a:xfrm>
      </p:grpSpPr>
      <p:sp>
        <p:nvSpPr>
          <p:cNvPr id="1101" name="Google Shape;1101;p8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02" name="Google Shape;1102;p84"/>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Hyperbolic Tangent: tanh(z)</a:t>
            </a:r>
            <a:endParaRPr sz="3000">
              <a:solidFill>
                <a:srgbClr val="434343"/>
              </a:solidFill>
              <a:latin typeface="Montserrat"/>
              <a:ea typeface="Montserrat"/>
              <a:cs typeface="Montserrat"/>
              <a:sym typeface="Montserrat"/>
            </a:endParaRPr>
          </a:p>
        </p:txBody>
      </p:sp>
      <p:pic>
        <p:nvPicPr>
          <p:cNvPr descr="watermark.jpg" id="1103" name="Google Shape;1103;p8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04" name="Google Shape;1104;p8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105" name="Google Shape;1105;p84"/>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106" name="Google Shape;1106;p84"/>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107" name="Google Shape;1107;p84"/>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108" name="Google Shape;1108;p84"/>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109" name="Google Shape;1109;p84"/>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110" name="Google Shape;1110;p84"/>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pic>
        <p:nvPicPr>
          <p:cNvPr id="1111" name="Google Shape;1111;p84"/>
          <p:cNvPicPr preferRelativeResize="0"/>
          <p:nvPr/>
        </p:nvPicPr>
        <p:blipFill rotWithShape="1">
          <a:blip r:embed="rId4">
            <a:alphaModFix/>
          </a:blip>
          <a:srcRect b="30709" l="0" r="64970" t="0"/>
          <a:stretch/>
        </p:blipFill>
        <p:spPr>
          <a:xfrm>
            <a:off x="6856775" y="3114375"/>
            <a:ext cx="1975449" cy="1355400"/>
          </a:xfrm>
          <a:prstGeom prst="rect">
            <a:avLst/>
          </a:prstGeom>
          <a:noFill/>
          <a:ln>
            <a:noFill/>
          </a:ln>
        </p:spPr>
      </p:pic>
      <p:pic>
        <p:nvPicPr>
          <p:cNvPr id="1112" name="Google Shape;1112;p84"/>
          <p:cNvPicPr preferRelativeResize="0"/>
          <p:nvPr/>
        </p:nvPicPr>
        <p:blipFill rotWithShape="1">
          <a:blip r:embed="rId4">
            <a:alphaModFix/>
          </a:blip>
          <a:srcRect b="68414" l="55417" r="8882" t="0"/>
          <a:stretch/>
        </p:blipFill>
        <p:spPr>
          <a:xfrm>
            <a:off x="6818925" y="2350750"/>
            <a:ext cx="2013300" cy="617850"/>
          </a:xfrm>
          <a:prstGeom prst="rect">
            <a:avLst/>
          </a:prstGeom>
          <a:noFill/>
          <a:ln>
            <a:noFill/>
          </a:ln>
        </p:spPr>
      </p:pic>
      <p:cxnSp>
        <p:nvCxnSpPr>
          <p:cNvPr id="1113" name="Google Shape;1113;p84"/>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7" name="Shape 1117"/>
        <p:cNvGrpSpPr/>
        <p:nvPr/>
      </p:nvGrpSpPr>
      <p:grpSpPr>
        <a:xfrm>
          <a:off x="0" y="0"/>
          <a:ext cx="0" cy="0"/>
          <a:chOff x="0" y="0"/>
          <a:chExt cx="0" cy="0"/>
        </a:xfrm>
      </p:grpSpPr>
      <p:sp>
        <p:nvSpPr>
          <p:cNvPr id="1118" name="Google Shape;1118;p8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19" name="Google Shape;1119;p85"/>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Hyperbolic Tangent: tanh(z)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Outputs between -1 and 1 instead of 0 to 1</a:t>
            </a:r>
            <a:endParaRPr sz="3000">
              <a:solidFill>
                <a:srgbClr val="434343"/>
              </a:solidFill>
              <a:latin typeface="Montserrat"/>
              <a:ea typeface="Montserrat"/>
              <a:cs typeface="Montserrat"/>
              <a:sym typeface="Montserrat"/>
            </a:endParaRPr>
          </a:p>
        </p:txBody>
      </p:sp>
      <p:pic>
        <p:nvPicPr>
          <p:cNvPr descr="watermark.jpg" id="1120" name="Google Shape;1120;p8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21" name="Google Shape;1121;p8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122" name="Google Shape;1122;p85"/>
          <p:cNvCxnSpPr/>
          <p:nvPr/>
        </p:nvCxnSpPr>
        <p:spPr>
          <a:xfrm rot="10800000">
            <a:off x="3666075" y="230630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123" name="Google Shape;1123;p85"/>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124" name="Google Shape;1124;p85"/>
          <p:cNvSpPr txBox="1"/>
          <p:nvPr/>
        </p:nvSpPr>
        <p:spPr>
          <a:xfrm>
            <a:off x="1935375" y="2919350"/>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125" name="Google Shape;1125;p85"/>
          <p:cNvSpPr txBox="1"/>
          <p:nvPr/>
        </p:nvSpPr>
        <p:spPr>
          <a:xfrm>
            <a:off x="3224650" y="36627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126" name="Google Shape;1126;p85"/>
          <p:cNvSpPr txBox="1"/>
          <p:nvPr/>
        </p:nvSpPr>
        <p:spPr>
          <a:xfrm>
            <a:off x="3261850" y="2451313"/>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1</a:t>
            </a:r>
            <a:endParaRPr sz="2400">
              <a:latin typeface="Montserrat"/>
              <a:ea typeface="Montserrat"/>
              <a:cs typeface="Montserrat"/>
              <a:sym typeface="Montserrat"/>
            </a:endParaRPr>
          </a:p>
        </p:txBody>
      </p:sp>
      <p:sp>
        <p:nvSpPr>
          <p:cNvPr id="1127" name="Google Shape;1127;p85"/>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pic>
        <p:nvPicPr>
          <p:cNvPr id="1128" name="Google Shape;1128;p85"/>
          <p:cNvPicPr preferRelativeResize="0"/>
          <p:nvPr/>
        </p:nvPicPr>
        <p:blipFill rotWithShape="1">
          <a:blip r:embed="rId4">
            <a:alphaModFix/>
          </a:blip>
          <a:srcRect b="30709" l="0" r="64970" t="0"/>
          <a:stretch/>
        </p:blipFill>
        <p:spPr>
          <a:xfrm>
            <a:off x="6856775" y="3114375"/>
            <a:ext cx="1975449" cy="1355400"/>
          </a:xfrm>
          <a:prstGeom prst="rect">
            <a:avLst/>
          </a:prstGeom>
          <a:noFill/>
          <a:ln>
            <a:noFill/>
          </a:ln>
        </p:spPr>
      </p:pic>
      <p:pic>
        <p:nvPicPr>
          <p:cNvPr id="1129" name="Google Shape;1129;p85"/>
          <p:cNvPicPr preferRelativeResize="0"/>
          <p:nvPr/>
        </p:nvPicPr>
        <p:blipFill rotWithShape="1">
          <a:blip r:embed="rId4">
            <a:alphaModFix/>
          </a:blip>
          <a:srcRect b="68414" l="55417" r="8882" t="0"/>
          <a:stretch/>
        </p:blipFill>
        <p:spPr>
          <a:xfrm>
            <a:off x="6818925" y="2350750"/>
            <a:ext cx="2013300" cy="617850"/>
          </a:xfrm>
          <a:prstGeom prst="rect">
            <a:avLst/>
          </a:prstGeom>
          <a:noFill/>
          <a:ln>
            <a:noFill/>
          </a:ln>
        </p:spPr>
      </p:pic>
      <p:cxnSp>
        <p:nvCxnSpPr>
          <p:cNvPr id="1130" name="Google Shape;1130;p85"/>
          <p:cNvCxnSpPr/>
          <p:nvPr/>
        </p:nvCxnSpPr>
        <p:spPr>
          <a:xfrm flipH="1" rot="10800000">
            <a:off x="3681075" y="2646725"/>
            <a:ext cx="2614200" cy="1312200"/>
          </a:xfrm>
          <a:prstGeom prst="curvedConnector3">
            <a:avLst>
              <a:gd fmla="val 50000" name="adj1"/>
            </a:avLst>
          </a:prstGeom>
          <a:noFill/>
          <a:ln cap="flat" cmpd="sng" w="38100">
            <a:solidFill>
              <a:srgbClr val="CC0000"/>
            </a:solidFill>
            <a:prstDash val="solid"/>
            <a:round/>
            <a:headEnd len="med" w="med" type="none"/>
            <a:tailEnd len="med" w="med" type="none"/>
          </a:ln>
        </p:spPr>
      </p:cxn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4" name="Shape 1134"/>
        <p:cNvGrpSpPr/>
        <p:nvPr/>
      </p:nvGrpSpPr>
      <p:grpSpPr>
        <a:xfrm>
          <a:off x="0" y="0"/>
          <a:ext cx="0" cy="0"/>
          <a:chOff x="0" y="0"/>
          <a:chExt cx="0" cy="0"/>
        </a:xfrm>
      </p:grpSpPr>
      <p:sp>
        <p:nvSpPr>
          <p:cNvPr id="1135" name="Google Shape;1135;p8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36" name="Google Shape;1136;p86"/>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Rectified Linear Unit (ReLU): This is actually a relatively simple function: max(0,z)</a:t>
            </a:r>
            <a:endParaRPr sz="3000">
              <a:solidFill>
                <a:srgbClr val="434343"/>
              </a:solidFill>
              <a:latin typeface="Montserrat"/>
              <a:ea typeface="Montserrat"/>
              <a:cs typeface="Montserrat"/>
              <a:sym typeface="Montserrat"/>
            </a:endParaRPr>
          </a:p>
        </p:txBody>
      </p:sp>
      <p:pic>
        <p:nvPicPr>
          <p:cNvPr descr="watermark.jpg" id="1137" name="Google Shape;1137;p8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8" name="Google Shape;1138;p8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cxnSp>
        <p:nvCxnSpPr>
          <p:cNvPr id="1139" name="Google Shape;1139;p86"/>
          <p:cNvCxnSpPr/>
          <p:nvPr/>
        </p:nvCxnSpPr>
        <p:spPr>
          <a:xfrm rot="10800000">
            <a:off x="4988175" y="2336350"/>
            <a:ext cx="0" cy="1747800"/>
          </a:xfrm>
          <a:prstGeom prst="straightConnector1">
            <a:avLst/>
          </a:prstGeom>
          <a:noFill/>
          <a:ln cap="flat" cmpd="sng" w="28575">
            <a:solidFill>
              <a:schemeClr val="dk2"/>
            </a:solidFill>
            <a:prstDash val="solid"/>
            <a:round/>
            <a:headEnd len="med" w="med" type="none"/>
            <a:tailEnd len="med" w="med" type="triangle"/>
          </a:ln>
        </p:spPr>
      </p:cxnSp>
      <p:cxnSp>
        <p:nvCxnSpPr>
          <p:cNvPr id="1140" name="Google Shape;1140;p86"/>
          <p:cNvCxnSpPr/>
          <p:nvPr/>
        </p:nvCxnSpPr>
        <p:spPr>
          <a:xfrm>
            <a:off x="3661050" y="4054100"/>
            <a:ext cx="2674500" cy="0"/>
          </a:xfrm>
          <a:prstGeom prst="straightConnector1">
            <a:avLst/>
          </a:prstGeom>
          <a:noFill/>
          <a:ln cap="flat" cmpd="sng" w="28575">
            <a:solidFill>
              <a:schemeClr val="dk2"/>
            </a:solidFill>
            <a:prstDash val="solid"/>
            <a:round/>
            <a:headEnd len="med" w="med" type="none"/>
            <a:tailEnd len="med" w="med" type="triangle"/>
          </a:ln>
        </p:spPr>
      </p:cxnSp>
      <p:sp>
        <p:nvSpPr>
          <p:cNvPr id="1141" name="Google Shape;1141;p86"/>
          <p:cNvSpPr txBox="1"/>
          <p:nvPr/>
        </p:nvSpPr>
        <p:spPr>
          <a:xfrm>
            <a:off x="4091775" y="4469775"/>
            <a:ext cx="20133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z = wx + b</a:t>
            </a:r>
            <a:endParaRPr sz="2400">
              <a:latin typeface="Montserrat"/>
              <a:ea typeface="Montserrat"/>
              <a:cs typeface="Montserrat"/>
              <a:sym typeface="Montserrat"/>
            </a:endParaRPr>
          </a:p>
        </p:txBody>
      </p:sp>
      <p:sp>
        <p:nvSpPr>
          <p:cNvPr id="1142" name="Google Shape;1142;p86"/>
          <p:cNvSpPr txBox="1"/>
          <p:nvPr/>
        </p:nvSpPr>
        <p:spPr>
          <a:xfrm>
            <a:off x="2239625" y="2922225"/>
            <a:ext cx="13500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Output</a:t>
            </a:r>
            <a:endParaRPr sz="2400">
              <a:latin typeface="Montserrat"/>
              <a:ea typeface="Montserrat"/>
              <a:cs typeface="Montserrat"/>
              <a:sym typeface="Montserrat"/>
            </a:endParaRPr>
          </a:p>
        </p:txBody>
      </p:sp>
      <p:sp>
        <p:nvSpPr>
          <p:cNvPr id="1143" name="Google Shape;1143;p86"/>
          <p:cNvSpPr txBox="1"/>
          <p:nvPr/>
        </p:nvSpPr>
        <p:spPr>
          <a:xfrm>
            <a:off x="4799400" y="3948925"/>
            <a:ext cx="449400" cy="4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Montserrat"/>
                <a:ea typeface="Montserrat"/>
                <a:cs typeface="Montserrat"/>
                <a:sym typeface="Montserrat"/>
              </a:rPr>
              <a:t>0</a:t>
            </a:r>
            <a:endParaRPr sz="2400">
              <a:latin typeface="Montserrat"/>
              <a:ea typeface="Montserrat"/>
              <a:cs typeface="Montserrat"/>
              <a:sym typeface="Montserrat"/>
            </a:endParaRPr>
          </a:p>
        </p:txBody>
      </p:sp>
      <p:sp>
        <p:nvSpPr>
          <p:cNvPr id="1144" name="Google Shape;1144;p86"/>
          <p:cNvSpPr/>
          <p:nvPr/>
        </p:nvSpPr>
        <p:spPr>
          <a:xfrm>
            <a:off x="3691100" y="2922225"/>
            <a:ext cx="2559225" cy="1086775"/>
          </a:xfrm>
          <a:custGeom>
            <a:rect b="b" l="l" r="r" t="t"/>
            <a:pathLst>
              <a:path extrusionOk="0" h="43471" w="102369">
                <a:moveTo>
                  <a:pt x="0" y="43471"/>
                </a:moveTo>
                <a:lnTo>
                  <a:pt x="52286" y="43071"/>
                </a:lnTo>
                <a:lnTo>
                  <a:pt x="102369" y="0"/>
                </a:lnTo>
              </a:path>
            </a:pathLst>
          </a:custGeom>
          <a:noFill/>
          <a:ln cap="flat" cmpd="sng" w="38100">
            <a:solidFill>
              <a:srgbClr val="990000"/>
            </a:solidFill>
            <a:prstDash val="solid"/>
            <a:round/>
            <a:headEnd len="med" w="med" type="none"/>
            <a:tailEnd len="med" w="med" type="triangle"/>
          </a:ln>
        </p:spPr>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8" name="Shape 1148"/>
        <p:cNvGrpSpPr/>
        <p:nvPr/>
      </p:nvGrpSpPr>
      <p:grpSpPr>
        <a:xfrm>
          <a:off x="0" y="0"/>
          <a:ext cx="0" cy="0"/>
          <a:chOff x="0" y="0"/>
          <a:chExt cx="0" cy="0"/>
        </a:xfrm>
      </p:grpSpPr>
      <p:sp>
        <p:nvSpPr>
          <p:cNvPr id="1149" name="Google Shape;1149;p8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50" name="Google Shape;1150;p87"/>
          <p:cNvSpPr txBox="1"/>
          <p:nvPr>
            <p:ph idx="1" type="body"/>
          </p:nvPr>
        </p:nvSpPr>
        <p:spPr>
          <a:xfrm>
            <a:off x="311700" y="1152475"/>
            <a:ext cx="88323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ReLu has been found to have very good performance, especially when dealing with the issue of </a:t>
            </a:r>
            <a:r>
              <a:rPr b="1" lang="en" sz="3000">
                <a:solidFill>
                  <a:srgbClr val="434343"/>
                </a:solidFill>
                <a:latin typeface="Montserrat"/>
                <a:ea typeface="Montserrat"/>
                <a:cs typeface="Montserrat"/>
                <a:sym typeface="Montserrat"/>
              </a:rPr>
              <a:t>vanishing gradient</a:t>
            </a:r>
            <a:r>
              <a:rPr lang="en" sz="3000">
                <a:solidFill>
                  <a:srgbClr val="434343"/>
                </a:solidFill>
                <a:latin typeface="Montserrat"/>
                <a:ea typeface="Montserrat"/>
                <a:cs typeface="Montserrat"/>
                <a:sym typeface="Montserrat"/>
              </a:rPr>
              <a: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often default to ReLu due to its overall good performance.</a:t>
            </a:r>
            <a:endParaRPr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151" name="Google Shape;1151;p8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52" name="Google Shape;1152;p8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6" name="Shape 1156"/>
        <p:cNvGrpSpPr/>
        <p:nvPr/>
      </p:nvGrpSpPr>
      <p:grpSpPr>
        <a:xfrm>
          <a:off x="0" y="0"/>
          <a:ext cx="0" cy="0"/>
          <a:chOff x="0" y="0"/>
          <a:chExt cx="0" cy="0"/>
        </a:xfrm>
      </p:grpSpPr>
      <p:sp>
        <p:nvSpPr>
          <p:cNvPr id="1157" name="Google Shape;1157;p8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Montserrat"/>
                <a:ea typeface="Montserrat"/>
                <a:cs typeface="Montserrat"/>
                <a:sym typeface="Montserrat"/>
              </a:rPr>
              <a:t>Deep Learning</a:t>
            </a:r>
            <a:endParaRPr>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p:txBody>
      </p:sp>
      <p:sp>
        <p:nvSpPr>
          <p:cNvPr id="1158" name="Google Shape;1158;p88"/>
          <p:cNvSpPr txBox="1"/>
          <p:nvPr>
            <p:ph idx="1" type="body"/>
          </p:nvPr>
        </p:nvSpPr>
        <p:spPr>
          <a:xfrm>
            <a:off x="0" y="1152475"/>
            <a:ext cx="9144000" cy="11337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a full list of possible activation functions check out: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en.wikipedia.org/wiki/Activation_function</a:t>
            </a:r>
            <a:endParaRPr b="1" sz="3000">
              <a:solidFill>
                <a:srgbClr val="434343"/>
              </a:solidFill>
              <a:latin typeface="Montserrat"/>
              <a:ea typeface="Montserrat"/>
              <a:cs typeface="Montserrat"/>
              <a:sym typeface="Montserrat"/>
            </a:endParaRPr>
          </a:p>
          <a:p>
            <a:pPr indent="0" lvl="0" marL="457200" marR="0" rtl="0" algn="l">
              <a:lnSpc>
                <a:spcPct val="115000"/>
              </a:lnSpc>
              <a:spcBef>
                <a:spcPts val="1600"/>
              </a:spcBef>
              <a:spcAft>
                <a:spcPts val="1600"/>
              </a:spcAft>
              <a:buNone/>
            </a:pPr>
            <a:r>
              <a:t/>
            </a:r>
            <a:endParaRPr sz="3000">
              <a:solidFill>
                <a:srgbClr val="434343"/>
              </a:solidFill>
              <a:latin typeface="Montserrat"/>
              <a:ea typeface="Montserrat"/>
              <a:cs typeface="Montserrat"/>
              <a:sym typeface="Montserrat"/>
            </a:endParaRPr>
          </a:p>
        </p:txBody>
      </p:sp>
      <p:pic>
        <p:nvPicPr>
          <p:cNvPr descr="watermark.jpg" id="1159" name="Google Shape;1159;p8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0" name="Google Shape;1160;p8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4" name="Shape 1164"/>
        <p:cNvGrpSpPr/>
        <p:nvPr/>
      </p:nvGrpSpPr>
      <p:grpSpPr>
        <a:xfrm>
          <a:off x="0" y="0"/>
          <a:ext cx="0" cy="0"/>
          <a:chOff x="0" y="0"/>
          <a:chExt cx="0" cy="0"/>
        </a:xfrm>
      </p:grpSpPr>
      <p:sp>
        <p:nvSpPr>
          <p:cNvPr id="1165" name="Google Shape;1165;p8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Montserrat"/>
                <a:ea typeface="Montserrat"/>
                <a:cs typeface="Montserrat"/>
                <a:sym typeface="Montserrat"/>
              </a:rPr>
              <a:t>Cost Functions and Gradient Descent</a:t>
            </a:r>
            <a:endParaRPr b="1">
              <a:latin typeface="Montserrat"/>
              <a:ea typeface="Montserrat"/>
              <a:cs typeface="Montserrat"/>
              <a:sym typeface="Montserrat"/>
            </a:endParaRPr>
          </a:p>
        </p:txBody>
      </p:sp>
      <p:sp>
        <p:nvSpPr>
          <p:cNvPr id="1166" name="Google Shape;1166;p8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descr="watermark.jpg" id="1167" name="Google Shape;1167;p8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68" name="Google Shape;1168;p8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2" name="Shape 1172"/>
        <p:cNvGrpSpPr/>
        <p:nvPr/>
      </p:nvGrpSpPr>
      <p:grpSpPr>
        <a:xfrm>
          <a:off x="0" y="0"/>
          <a:ext cx="0" cy="0"/>
          <a:chOff x="0" y="0"/>
          <a:chExt cx="0" cy="0"/>
        </a:xfrm>
      </p:grpSpPr>
      <p:sp>
        <p:nvSpPr>
          <p:cNvPr id="1173" name="Google Shape;1173;p9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74" name="Google Shape;1174;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now understand that neural networks take in inputs, multiply them by weights, and add biases to them.</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Then this result is passed through an activation function which at the end of all the layers leads to some output.</a:t>
            </a:r>
            <a:endParaRPr sz="3000">
              <a:solidFill>
                <a:srgbClr val="434343"/>
              </a:solidFill>
              <a:latin typeface="Montserrat"/>
              <a:ea typeface="Montserrat"/>
              <a:cs typeface="Montserrat"/>
              <a:sym typeface="Montserrat"/>
            </a:endParaRPr>
          </a:p>
        </p:txBody>
      </p:sp>
      <p:pic>
        <p:nvPicPr>
          <p:cNvPr descr="watermark.jpg" id="1175" name="Google Shape;1175;p9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76" name="Google Shape;1176;p9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0" name="Shape 1180"/>
        <p:cNvGrpSpPr/>
        <p:nvPr/>
      </p:nvGrpSpPr>
      <p:grpSpPr>
        <a:xfrm>
          <a:off x="0" y="0"/>
          <a:ext cx="0" cy="0"/>
          <a:chOff x="0" y="0"/>
          <a:chExt cx="0" cy="0"/>
        </a:xfrm>
      </p:grpSpPr>
      <p:sp>
        <p:nvSpPr>
          <p:cNvPr id="1181" name="Google Shape;1181;p9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82" name="Google Shape;1182;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output </a:t>
            </a:r>
            <a:r>
              <a:rPr b="1" lang="en" sz="3000">
                <a:solidFill>
                  <a:srgbClr val="434343"/>
                </a:solidFill>
                <a:latin typeface="Montserrat"/>
                <a:ea typeface="Montserrat"/>
                <a:cs typeface="Montserrat"/>
                <a:sym typeface="Montserrat"/>
              </a:rPr>
              <a:t>ŷ </a:t>
            </a:r>
            <a:r>
              <a:rPr lang="en" sz="3000">
                <a:solidFill>
                  <a:srgbClr val="434343"/>
                </a:solidFill>
                <a:latin typeface="Montserrat"/>
                <a:ea typeface="Montserrat"/>
                <a:cs typeface="Montserrat"/>
                <a:sym typeface="Montserrat"/>
              </a:rPr>
              <a:t>is the model’s estimation of what it predicts the label to be.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So after the network creates its prediction, how do we evaluate it?</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And after the evaluation how can we update the network’s weights and biases?</a:t>
            </a:r>
            <a:endParaRPr sz="3000">
              <a:solidFill>
                <a:srgbClr val="434343"/>
              </a:solidFill>
              <a:latin typeface="Montserrat"/>
              <a:ea typeface="Montserrat"/>
              <a:cs typeface="Montserrat"/>
              <a:sym typeface="Montserrat"/>
            </a:endParaRPr>
          </a:p>
        </p:txBody>
      </p:sp>
      <p:pic>
        <p:nvPicPr>
          <p:cNvPr descr="watermark.jpg" id="1183" name="Google Shape;1183;p9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84" name="Google Shape;1184;p9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11" name="Google Shape;111;p20"/>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As we learn about more complex models, we’ll also introduce concepts, such as: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Activation Functions</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Gradient Descent</a:t>
            </a:r>
            <a:endParaRPr sz="2900">
              <a:solidFill>
                <a:srgbClr val="434343"/>
              </a:solidFill>
              <a:latin typeface="Montserrat"/>
              <a:ea typeface="Montserrat"/>
              <a:cs typeface="Montserrat"/>
              <a:sym typeface="Montserrat"/>
            </a:endParaRPr>
          </a:p>
          <a:p>
            <a:pPr indent="-412750" lvl="1" marL="13716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BackPropagation</a:t>
            </a:r>
            <a:endParaRPr sz="2900">
              <a:solidFill>
                <a:srgbClr val="434343"/>
              </a:solidFill>
              <a:latin typeface="Montserrat"/>
              <a:ea typeface="Montserrat"/>
              <a:cs typeface="Montserrat"/>
              <a:sym typeface="Montserrat"/>
            </a:endParaRPr>
          </a:p>
        </p:txBody>
      </p:sp>
      <p:pic>
        <p:nvPicPr>
          <p:cNvPr descr="watermark.jpg" id="112" name="Google Shape;112;p2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3" name="Google Shape;113;p2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8" name="Shape 1188"/>
        <p:cNvGrpSpPr/>
        <p:nvPr/>
      </p:nvGrpSpPr>
      <p:grpSpPr>
        <a:xfrm>
          <a:off x="0" y="0"/>
          <a:ext cx="0" cy="0"/>
          <a:chOff x="0" y="0"/>
          <a:chExt cx="0" cy="0"/>
        </a:xfrm>
      </p:grpSpPr>
      <p:sp>
        <p:nvSpPr>
          <p:cNvPr id="1189" name="Google Shape;1189;p9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90" name="Google Shape;1190;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need to take the estimated outputs of the network and then compare them to the real values of the label.</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Keep in mind this is using the training data set during the fitting/training of the model.</a:t>
            </a:r>
            <a:endParaRPr sz="3000">
              <a:solidFill>
                <a:srgbClr val="434343"/>
              </a:solidFill>
              <a:latin typeface="Montserrat"/>
              <a:ea typeface="Montserrat"/>
              <a:cs typeface="Montserrat"/>
              <a:sym typeface="Montserrat"/>
            </a:endParaRPr>
          </a:p>
        </p:txBody>
      </p:sp>
      <p:pic>
        <p:nvPicPr>
          <p:cNvPr descr="watermark.jpg" id="1191" name="Google Shape;1191;p9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192" name="Google Shape;1192;p9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6" name="Shape 1196"/>
        <p:cNvGrpSpPr/>
        <p:nvPr/>
      </p:nvGrpSpPr>
      <p:grpSpPr>
        <a:xfrm>
          <a:off x="0" y="0"/>
          <a:ext cx="0" cy="0"/>
          <a:chOff x="0" y="0"/>
          <a:chExt cx="0" cy="0"/>
        </a:xfrm>
      </p:grpSpPr>
      <p:sp>
        <p:nvSpPr>
          <p:cNvPr id="1197" name="Google Shape;1197;p9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198" name="Google Shape;1198;p9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cost function (often referred to as a loss function) must be an average so it can output a single value.</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keep track of our loss/cost during training to monitor network performance.</a:t>
            </a:r>
            <a:endParaRPr sz="3000">
              <a:solidFill>
                <a:srgbClr val="434343"/>
              </a:solidFill>
              <a:latin typeface="Montserrat"/>
              <a:ea typeface="Montserrat"/>
              <a:cs typeface="Montserrat"/>
              <a:sym typeface="Montserrat"/>
            </a:endParaRPr>
          </a:p>
        </p:txBody>
      </p:sp>
      <p:pic>
        <p:nvPicPr>
          <p:cNvPr descr="watermark.jpg" id="1199" name="Google Shape;1199;p93"/>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0" name="Google Shape;1200;p93"/>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4" name="Shape 1204"/>
        <p:cNvGrpSpPr/>
        <p:nvPr/>
      </p:nvGrpSpPr>
      <p:grpSpPr>
        <a:xfrm>
          <a:off x="0" y="0"/>
          <a:ext cx="0" cy="0"/>
          <a:chOff x="0" y="0"/>
          <a:chExt cx="0" cy="0"/>
        </a:xfrm>
      </p:grpSpPr>
      <p:sp>
        <p:nvSpPr>
          <p:cNvPr id="1205" name="Google Shape;1205;p9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06" name="Google Shape;1206;p94"/>
          <p:cNvSpPr txBox="1"/>
          <p:nvPr>
            <p:ph idx="1" type="body"/>
          </p:nvPr>
        </p:nvSpPr>
        <p:spPr>
          <a:xfrm>
            <a:off x="311700" y="1152475"/>
            <a:ext cx="87498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We’ll use the following variables: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y to represent the true value</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a to represent neuron’s prediction</a:t>
            </a:r>
            <a:endParaRPr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terms of weights and bias: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w*x + b = z</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Pass z into activation function σ(z) = a </a:t>
            </a:r>
            <a:endParaRPr sz="3000">
              <a:solidFill>
                <a:srgbClr val="434343"/>
              </a:solidFill>
              <a:latin typeface="Montserrat"/>
              <a:ea typeface="Montserrat"/>
              <a:cs typeface="Montserrat"/>
              <a:sym typeface="Montserrat"/>
            </a:endParaRPr>
          </a:p>
        </p:txBody>
      </p:sp>
      <p:pic>
        <p:nvPicPr>
          <p:cNvPr descr="watermark.jpg" id="1207" name="Google Shape;1207;p94"/>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08" name="Google Shape;1208;p94"/>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2" name="Shape 1212"/>
        <p:cNvGrpSpPr/>
        <p:nvPr/>
      </p:nvGrpSpPr>
      <p:grpSpPr>
        <a:xfrm>
          <a:off x="0" y="0"/>
          <a:ext cx="0" cy="0"/>
          <a:chOff x="0" y="0"/>
          <a:chExt cx="0" cy="0"/>
        </a:xfrm>
      </p:grpSpPr>
      <p:sp>
        <p:nvSpPr>
          <p:cNvPr id="1213" name="Google Shape;1213;p9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14" name="Google Shape;1214;p9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One very common cost function is the quadratic cost function:</a:t>
            </a:r>
            <a:endParaRPr sz="3000">
              <a:solidFill>
                <a:srgbClr val="434343"/>
              </a:solidFill>
              <a:latin typeface="Montserrat"/>
              <a:ea typeface="Montserrat"/>
              <a:cs typeface="Montserrat"/>
              <a:sym typeface="Montserrat"/>
            </a:endParaRPr>
          </a:p>
        </p:txBody>
      </p:sp>
      <p:pic>
        <p:nvPicPr>
          <p:cNvPr descr="watermark.jpg" id="1215" name="Google Shape;1215;p9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6" name="Google Shape;1216;p9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17" name="Google Shape;1217;p95"/>
          <p:cNvPicPr preferRelativeResize="0"/>
          <p:nvPr/>
        </p:nvPicPr>
        <p:blipFill>
          <a:blip r:embed="rId4">
            <a:alphaModFix/>
          </a:blip>
          <a:stretch>
            <a:fillRect/>
          </a:stretch>
        </p:blipFill>
        <p:spPr>
          <a:xfrm>
            <a:off x="1699197" y="2545175"/>
            <a:ext cx="5745600" cy="17599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1" name="Shape 1221"/>
        <p:cNvGrpSpPr/>
        <p:nvPr/>
      </p:nvGrpSpPr>
      <p:grpSpPr>
        <a:xfrm>
          <a:off x="0" y="0"/>
          <a:ext cx="0" cy="0"/>
          <a:chOff x="0" y="0"/>
          <a:chExt cx="0" cy="0"/>
        </a:xfrm>
      </p:grpSpPr>
      <p:pic>
        <p:nvPicPr>
          <p:cNvPr id="1222" name="Google Shape;1222;p96"/>
          <p:cNvPicPr preferRelativeResize="0"/>
          <p:nvPr/>
        </p:nvPicPr>
        <p:blipFill>
          <a:blip r:embed="rId3">
            <a:alphaModFix/>
          </a:blip>
          <a:stretch>
            <a:fillRect/>
          </a:stretch>
        </p:blipFill>
        <p:spPr>
          <a:xfrm>
            <a:off x="1699197" y="3078575"/>
            <a:ext cx="5745600" cy="1759900"/>
          </a:xfrm>
          <a:prstGeom prst="rect">
            <a:avLst/>
          </a:prstGeom>
          <a:noFill/>
          <a:ln>
            <a:noFill/>
          </a:ln>
        </p:spPr>
      </p:pic>
      <p:sp>
        <p:nvSpPr>
          <p:cNvPr id="1223" name="Google Shape;1223;p9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24" name="Google Shape;1224;p96"/>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simply calculate the difference between the real values y(x) against our predicted values a(x).</a:t>
            </a:r>
            <a:endParaRPr sz="3000">
              <a:solidFill>
                <a:srgbClr val="434343"/>
              </a:solidFill>
              <a:latin typeface="Montserrat"/>
              <a:ea typeface="Montserrat"/>
              <a:cs typeface="Montserrat"/>
              <a:sym typeface="Montserrat"/>
            </a:endParaRPr>
          </a:p>
        </p:txBody>
      </p:sp>
      <p:pic>
        <p:nvPicPr>
          <p:cNvPr descr="watermark.jpg" id="1225" name="Google Shape;1225;p96"/>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26" name="Google Shape;1226;p96"/>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0" name="Shape 1230"/>
        <p:cNvGrpSpPr/>
        <p:nvPr/>
      </p:nvGrpSpPr>
      <p:grpSpPr>
        <a:xfrm>
          <a:off x="0" y="0"/>
          <a:ext cx="0" cy="0"/>
          <a:chOff x="0" y="0"/>
          <a:chExt cx="0" cy="0"/>
        </a:xfrm>
      </p:grpSpPr>
      <p:pic>
        <p:nvPicPr>
          <p:cNvPr id="1231" name="Google Shape;1231;p97"/>
          <p:cNvPicPr preferRelativeResize="0"/>
          <p:nvPr/>
        </p:nvPicPr>
        <p:blipFill>
          <a:blip r:embed="rId3">
            <a:alphaModFix/>
          </a:blip>
          <a:stretch>
            <a:fillRect/>
          </a:stretch>
        </p:blipFill>
        <p:spPr>
          <a:xfrm>
            <a:off x="1699197" y="3078575"/>
            <a:ext cx="5745600" cy="1759900"/>
          </a:xfrm>
          <a:prstGeom prst="rect">
            <a:avLst/>
          </a:prstGeom>
          <a:noFill/>
          <a:ln>
            <a:noFill/>
          </a:ln>
        </p:spPr>
      </p:pic>
      <p:sp>
        <p:nvSpPr>
          <p:cNvPr id="1232" name="Google Shape;1232;p9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33" name="Google Shape;1233;p97"/>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Note: The notation shown here corresponds to vector inputs and outputs, since we will be dealing with a </a:t>
            </a:r>
            <a:r>
              <a:rPr b="1" lang="en" sz="3000">
                <a:solidFill>
                  <a:srgbClr val="434343"/>
                </a:solidFill>
                <a:latin typeface="Montserrat"/>
                <a:ea typeface="Montserrat"/>
                <a:cs typeface="Montserrat"/>
                <a:sym typeface="Montserrat"/>
              </a:rPr>
              <a:t>batch </a:t>
            </a:r>
            <a:r>
              <a:rPr lang="en" sz="3000">
                <a:solidFill>
                  <a:srgbClr val="434343"/>
                </a:solidFill>
                <a:latin typeface="Montserrat"/>
                <a:ea typeface="Montserrat"/>
                <a:cs typeface="Montserrat"/>
                <a:sym typeface="Montserrat"/>
              </a:rPr>
              <a:t>of training points and predictions.</a:t>
            </a:r>
            <a:endParaRPr sz="3000">
              <a:solidFill>
                <a:srgbClr val="434343"/>
              </a:solidFill>
              <a:latin typeface="Montserrat"/>
              <a:ea typeface="Montserrat"/>
              <a:cs typeface="Montserrat"/>
              <a:sym typeface="Montserrat"/>
            </a:endParaRPr>
          </a:p>
        </p:txBody>
      </p:sp>
      <p:pic>
        <p:nvPicPr>
          <p:cNvPr descr="watermark.jpg" id="1234" name="Google Shape;1234;p97"/>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35" name="Google Shape;1235;p97"/>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9" name="Shape 1239"/>
        <p:cNvGrpSpPr/>
        <p:nvPr/>
      </p:nvGrpSpPr>
      <p:grpSpPr>
        <a:xfrm>
          <a:off x="0" y="0"/>
          <a:ext cx="0" cy="0"/>
          <a:chOff x="0" y="0"/>
          <a:chExt cx="0" cy="0"/>
        </a:xfrm>
      </p:grpSpPr>
      <p:pic>
        <p:nvPicPr>
          <p:cNvPr id="1240" name="Google Shape;1240;p98"/>
          <p:cNvPicPr preferRelativeResize="0"/>
          <p:nvPr/>
        </p:nvPicPr>
        <p:blipFill>
          <a:blip r:embed="rId3">
            <a:alphaModFix/>
          </a:blip>
          <a:stretch>
            <a:fillRect/>
          </a:stretch>
        </p:blipFill>
        <p:spPr>
          <a:xfrm>
            <a:off x="1699197" y="3078575"/>
            <a:ext cx="5745600" cy="1759900"/>
          </a:xfrm>
          <a:prstGeom prst="rect">
            <a:avLst/>
          </a:prstGeom>
          <a:noFill/>
          <a:ln>
            <a:noFill/>
          </a:ln>
        </p:spPr>
      </p:pic>
      <p:sp>
        <p:nvSpPr>
          <p:cNvPr id="1241" name="Google Shape;1241;p9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42" name="Google Shape;1242;p98"/>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Notice how squaring this does 2 useful things for us, keeps everything positive and </a:t>
            </a:r>
            <a:r>
              <a:rPr b="1" lang="en" sz="3000">
                <a:solidFill>
                  <a:srgbClr val="434343"/>
                </a:solidFill>
                <a:latin typeface="Montserrat"/>
                <a:ea typeface="Montserrat"/>
                <a:cs typeface="Montserrat"/>
                <a:sym typeface="Montserrat"/>
              </a:rPr>
              <a:t>punishes</a:t>
            </a:r>
            <a:r>
              <a:rPr lang="en" sz="3000">
                <a:solidFill>
                  <a:srgbClr val="434343"/>
                </a:solidFill>
                <a:latin typeface="Montserrat"/>
                <a:ea typeface="Montserrat"/>
                <a:cs typeface="Montserrat"/>
                <a:sym typeface="Montserrat"/>
              </a:rPr>
              <a:t> large errors!</a:t>
            </a:r>
            <a:endParaRPr sz="3000">
              <a:solidFill>
                <a:srgbClr val="434343"/>
              </a:solidFill>
              <a:latin typeface="Montserrat"/>
              <a:ea typeface="Montserrat"/>
              <a:cs typeface="Montserrat"/>
              <a:sym typeface="Montserrat"/>
            </a:endParaRPr>
          </a:p>
        </p:txBody>
      </p:sp>
      <p:pic>
        <p:nvPicPr>
          <p:cNvPr descr="watermark.jpg" id="1243" name="Google Shape;1243;p98"/>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44" name="Google Shape;1244;p98"/>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8" name="Shape 1248"/>
        <p:cNvGrpSpPr/>
        <p:nvPr/>
      </p:nvGrpSpPr>
      <p:grpSpPr>
        <a:xfrm>
          <a:off x="0" y="0"/>
          <a:ext cx="0" cy="0"/>
          <a:chOff x="0" y="0"/>
          <a:chExt cx="0" cy="0"/>
        </a:xfrm>
      </p:grpSpPr>
      <p:sp>
        <p:nvSpPr>
          <p:cNvPr id="1249" name="Google Shape;1249;p9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50" name="Google Shape;1250;p99"/>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can think of the cost function as:</a:t>
            </a:r>
            <a:endParaRPr sz="3000">
              <a:solidFill>
                <a:srgbClr val="434343"/>
              </a:solidFill>
              <a:latin typeface="Montserrat"/>
              <a:ea typeface="Montserrat"/>
              <a:cs typeface="Montserrat"/>
              <a:sym typeface="Montserrat"/>
            </a:endParaRPr>
          </a:p>
        </p:txBody>
      </p:sp>
      <p:pic>
        <p:nvPicPr>
          <p:cNvPr descr="watermark.jpg" id="1251" name="Google Shape;1251;p9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52" name="Google Shape;1252;p9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53" name="Google Shape;1253;p99"/>
          <p:cNvPicPr preferRelativeResize="0"/>
          <p:nvPr/>
        </p:nvPicPr>
        <p:blipFill>
          <a:blip r:embed="rId4">
            <a:alphaModFix/>
          </a:blip>
          <a:stretch>
            <a:fillRect/>
          </a:stretch>
        </p:blipFill>
        <p:spPr>
          <a:xfrm>
            <a:off x="3295571" y="1786625"/>
            <a:ext cx="3283519" cy="84762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7" name="Shape 1257"/>
        <p:cNvGrpSpPr/>
        <p:nvPr/>
      </p:nvGrpSpPr>
      <p:grpSpPr>
        <a:xfrm>
          <a:off x="0" y="0"/>
          <a:ext cx="0" cy="0"/>
          <a:chOff x="0" y="0"/>
          <a:chExt cx="0" cy="0"/>
        </a:xfrm>
      </p:grpSpPr>
      <p:sp>
        <p:nvSpPr>
          <p:cNvPr id="1258" name="Google Shape;1258;p10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59" name="Google Shape;1259;p100"/>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is our neural network's weights, </a:t>
            </a:r>
            <a:r>
              <a:rPr b="1" lang="en" sz="3000">
                <a:solidFill>
                  <a:srgbClr val="434343"/>
                </a:solidFill>
                <a:latin typeface="Montserrat"/>
                <a:ea typeface="Montserrat"/>
                <a:cs typeface="Montserrat"/>
                <a:sym typeface="Montserrat"/>
              </a:rPr>
              <a:t>B</a:t>
            </a:r>
            <a:r>
              <a:rPr lang="en" sz="3000">
                <a:solidFill>
                  <a:srgbClr val="434343"/>
                </a:solidFill>
                <a:latin typeface="Montserrat"/>
                <a:ea typeface="Montserrat"/>
                <a:cs typeface="Montserrat"/>
                <a:sym typeface="Montserrat"/>
              </a:rPr>
              <a:t> is our neural network's biases, </a:t>
            </a:r>
            <a:r>
              <a:rPr b="1" lang="en" sz="3000">
                <a:solidFill>
                  <a:srgbClr val="434343"/>
                </a:solidFill>
                <a:latin typeface="Montserrat"/>
                <a:ea typeface="Montserrat"/>
                <a:cs typeface="Montserrat"/>
                <a:sym typeface="Montserrat"/>
              </a:rPr>
              <a:t>S</a:t>
            </a:r>
            <a:r>
              <a:rPr b="1" baseline="30000" lang="en" sz="3100">
                <a:solidFill>
                  <a:srgbClr val="434343"/>
                </a:solidFill>
                <a:latin typeface="Montserrat"/>
                <a:ea typeface="Montserrat"/>
                <a:cs typeface="Montserrat"/>
                <a:sym typeface="Montserrat"/>
              </a:rPr>
              <a:t>r</a:t>
            </a:r>
            <a:r>
              <a:rPr lang="en" sz="3000">
                <a:solidFill>
                  <a:srgbClr val="434343"/>
                </a:solidFill>
                <a:latin typeface="Montserrat"/>
                <a:ea typeface="Montserrat"/>
                <a:cs typeface="Montserrat"/>
                <a:sym typeface="Montserrat"/>
              </a:rPr>
              <a:t> is the input of a single training sample, and </a:t>
            </a:r>
            <a:r>
              <a:rPr b="1" lang="en" sz="3000">
                <a:solidFill>
                  <a:srgbClr val="434343"/>
                </a:solidFill>
                <a:latin typeface="Montserrat"/>
                <a:ea typeface="Montserrat"/>
                <a:cs typeface="Montserrat"/>
                <a:sym typeface="Montserrat"/>
              </a:rPr>
              <a:t>E</a:t>
            </a:r>
            <a:r>
              <a:rPr b="1" baseline="30000" lang="en" sz="3000">
                <a:solidFill>
                  <a:srgbClr val="434343"/>
                </a:solidFill>
                <a:latin typeface="Montserrat"/>
                <a:ea typeface="Montserrat"/>
                <a:cs typeface="Montserrat"/>
                <a:sym typeface="Montserrat"/>
              </a:rPr>
              <a:t>r</a:t>
            </a:r>
            <a:r>
              <a:rPr lang="en" sz="3000">
                <a:solidFill>
                  <a:srgbClr val="434343"/>
                </a:solidFill>
                <a:latin typeface="Montserrat"/>
                <a:ea typeface="Montserrat"/>
                <a:cs typeface="Montserrat"/>
                <a:sym typeface="Montserrat"/>
              </a:rPr>
              <a:t> is the desired output of that training sample. </a:t>
            </a:r>
            <a:endParaRPr sz="3000">
              <a:solidFill>
                <a:srgbClr val="434343"/>
              </a:solidFill>
              <a:latin typeface="Montserrat"/>
              <a:ea typeface="Montserrat"/>
              <a:cs typeface="Montserrat"/>
              <a:sym typeface="Montserrat"/>
            </a:endParaRPr>
          </a:p>
        </p:txBody>
      </p:sp>
      <p:pic>
        <p:nvPicPr>
          <p:cNvPr descr="watermark.jpg" id="1260" name="Google Shape;1260;p10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61" name="Google Shape;1261;p10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62" name="Google Shape;1262;p100"/>
          <p:cNvPicPr preferRelativeResize="0"/>
          <p:nvPr/>
        </p:nvPicPr>
        <p:blipFill>
          <a:blip r:embed="rId4">
            <a:alphaModFix/>
          </a:blip>
          <a:stretch>
            <a:fillRect/>
          </a:stretch>
        </p:blipFill>
        <p:spPr>
          <a:xfrm>
            <a:off x="3338071" y="3817575"/>
            <a:ext cx="3283519" cy="8476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6" name="Shape 1266"/>
        <p:cNvGrpSpPr/>
        <p:nvPr/>
      </p:nvGrpSpPr>
      <p:grpSpPr>
        <a:xfrm>
          <a:off x="0" y="0"/>
          <a:ext cx="0" cy="0"/>
          <a:chOff x="0" y="0"/>
          <a:chExt cx="0" cy="0"/>
        </a:xfrm>
      </p:grpSpPr>
      <p:pic>
        <p:nvPicPr>
          <p:cNvPr id="1267" name="Google Shape;1267;p101"/>
          <p:cNvPicPr preferRelativeResize="0"/>
          <p:nvPr/>
        </p:nvPicPr>
        <p:blipFill>
          <a:blip r:embed="rId3">
            <a:alphaModFix/>
          </a:blip>
          <a:stretch>
            <a:fillRect/>
          </a:stretch>
        </p:blipFill>
        <p:spPr>
          <a:xfrm>
            <a:off x="1699197" y="3078575"/>
            <a:ext cx="5745600" cy="1759900"/>
          </a:xfrm>
          <a:prstGeom prst="rect">
            <a:avLst/>
          </a:prstGeom>
          <a:noFill/>
          <a:ln>
            <a:noFill/>
          </a:ln>
        </p:spPr>
      </p:pic>
      <p:sp>
        <p:nvSpPr>
          <p:cNvPr id="1268" name="Google Shape;1268;p10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69" name="Google Shape;1269;p101"/>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Notice how that information was all encoded in our simplified notation.</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The </a:t>
            </a:r>
            <a:r>
              <a:rPr b="1" lang="en" sz="3000">
                <a:solidFill>
                  <a:srgbClr val="434343"/>
                </a:solidFill>
                <a:latin typeface="Montserrat"/>
                <a:ea typeface="Montserrat"/>
                <a:cs typeface="Montserrat"/>
                <a:sym typeface="Montserrat"/>
              </a:rPr>
              <a:t>a(x)</a:t>
            </a:r>
            <a:r>
              <a:rPr lang="en" sz="3000">
                <a:solidFill>
                  <a:srgbClr val="434343"/>
                </a:solidFill>
                <a:latin typeface="Montserrat"/>
                <a:ea typeface="Montserrat"/>
                <a:cs typeface="Montserrat"/>
                <a:sym typeface="Montserrat"/>
              </a:rPr>
              <a:t> holds information about weights and biases.</a:t>
            </a:r>
            <a:endParaRPr sz="3000">
              <a:solidFill>
                <a:srgbClr val="434343"/>
              </a:solidFill>
              <a:latin typeface="Montserrat"/>
              <a:ea typeface="Montserrat"/>
              <a:cs typeface="Montserrat"/>
              <a:sym typeface="Montserrat"/>
            </a:endParaRPr>
          </a:p>
        </p:txBody>
      </p:sp>
      <p:pic>
        <p:nvPicPr>
          <p:cNvPr descr="watermark.jpg" id="1270" name="Google Shape;1270;p101"/>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71" name="Google Shape;1271;p101"/>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Perceptron model</a:t>
            </a:r>
            <a:endParaRPr>
              <a:latin typeface="Montserrat"/>
              <a:ea typeface="Montserrat"/>
              <a:cs typeface="Montserrat"/>
              <a:sym typeface="Montserrat"/>
            </a:endParaRPr>
          </a:p>
        </p:txBody>
      </p:sp>
      <p:sp>
        <p:nvSpPr>
          <p:cNvPr id="119" name="Google Shape;119;p21"/>
          <p:cNvSpPr txBox="1"/>
          <p:nvPr>
            <p:ph idx="1" type="body"/>
          </p:nvPr>
        </p:nvSpPr>
        <p:spPr>
          <a:xfrm>
            <a:off x="311700" y="1152475"/>
            <a:ext cx="8684100" cy="3416400"/>
          </a:xfrm>
          <a:prstGeom prst="rect">
            <a:avLst/>
          </a:prstGeom>
        </p:spPr>
        <p:txBody>
          <a:bodyPr anchorCtr="0" anchor="t" bIns="91425" lIns="91425" spcFirstLastPara="1" rIns="91425" wrap="square" tIns="91425">
            <a:noAutofit/>
          </a:bodyPr>
          <a:lstStyle/>
          <a:p>
            <a:pPr indent="-412750" lvl="0" marL="457200" marR="0" rtl="0" algn="l">
              <a:lnSpc>
                <a:spcPct val="100000"/>
              </a:lnSpc>
              <a:spcBef>
                <a:spcPts val="0"/>
              </a:spcBef>
              <a:spcAft>
                <a:spcPts val="0"/>
              </a:spcAft>
              <a:buClr>
                <a:srgbClr val="434343"/>
              </a:buClr>
              <a:buSzPts val="2900"/>
              <a:buFont typeface="Montserrat"/>
              <a:buChar char="●"/>
            </a:pPr>
            <a:r>
              <a:rPr lang="en" sz="2900">
                <a:solidFill>
                  <a:srgbClr val="434343"/>
                </a:solidFill>
                <a:latin typeface="Montserrat"/>
                <a:ea typeface="Montserrat"/>
                <a:cs typeface="Montserrat"/>
                <a:sym typeface="Montserrat"/>
              </a:rPr>
              <a:t>If the whole idea behind deep learning is to have computers artificially mimic biological natural intelligence, we should probably build a general understanding of how biological neurons work!</a:t>
            </a:r>
            <a:endParaRPr sz="2900">
              <a:solidFill>
                <a:srgbClr val="434343"/>
              </a:solidFill>
              <a:latin typeface="Montserrat"/>
              <a:ea typeface="Montserrat"/>
              <a:cs typeface="Montserrat"/>
              <a:sym typeface="Montserrat"/>
            </a:endParaRPr>
          </a:p>
        </p:txBody>
      </p:sp>
      <p:pic>
        <p:nvPicPr>
          <p:cNvPr descr="watermark.jpg" id="120" name="Google Shape;120;p2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1" name="Google Shape;121;p2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5" name="Shape 1275"/>
        <p:cNvGrpSpPr/>
        <p:nvPr/>
      </p:nvGrpSpPr>
      <p:grpSpPr>
        <a:xfrm>
          <a:off x="0" y="0"/>
          <a:ext cx="0" cy="0"/>
          <a:chOff x="0" y="0"/>
          <a:chExt cx="0" cy="0"/>
        </a:xfrm>
      </p:grpSpPr>
      <p:sp>
        <p:nvSpPr>
          <p:cNvPr id="1276" name="Google Shape;1276;p102"/>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77" name="Google Shape;1277;p102"/>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This means that if we have a huge network, we can expect </a:t>
            </a:r>
            <a:r>
              <a:rPr b="1" lang="en" sz="3000">
                <a:solidFill>
                  <a:srgbClr val="434343"/>
                </a:solidFill>
                <a:latin typeface="Montserrat"/>
                <a:ea typeface="Montserrat"/>
                <a:cs typeface="Montserrat"/>
                <a:sym typeface="Montserrat"/>
              </a:rPr>
              <a:t>C</a:t>
            </a:r>
            <a:r>
              <a:rPr lang="en" sz="3000">
                <a:solidFill>
                  <a:srgbClr val="434343"/>
                </a:solidFill>
                <a:latin typeface="Montserrat"/>
                <a:ea typeface="Montserrat"/>
                <a:cs typeface="Montserrat"/>
                <a:sym typeface="Montserrat"/>
              </a:rPr>
              <a:t> to be quite complex, with huge vectors of weights and biases.</a:t>
            </a:r>
            <a:endParaRPr sz="3000">
              <a:solidFill>
                <a:srgbClr val="434343"/>
              </a:solidFill>
              <a:latin typeface="Montserrat"/>
              <a:ea typeface="Montserrat"/>
              <a:cs typeface="Montserrat"/>
              <a:sym typeface="Montserrat"/>
            </a:endParaRPr>
          </a:p>
        </p:txBody>
      </p:sp>
      <p:pic>
        <p:nvPicPr>
          <p:cNvPr descr="watermark.jpg" id="1278" name="Google Shape;1278;p102"/>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pic>
        <p:nvPicPr>
          <p:cNvPr descr="watermark.jpg" id="1279" name="Google Shape;1279;p102"/>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pic>
        <p:nvPicPr>
          <p:cNvPr id="1280" name="Google Shape;1280;p102"/>
          <p:cNvPicPr preferRelativeResize="0"/>
          <p:nvPr/>
        </p:nvPicPr>
        <p:blipFill>
          <a:blip r:embed="rId4">
            <a:alphaModFix/>
          </a:blip>
          <a:stretch>
            <a:fillRect/>
          </a:stretch>
        </p:blipFill>
        <p:spPr>
          <a:xfrm>
            <a:off x="3295571" y="3539225"/>
            <a:ext cx="3283519" cy="84762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4" name="Shape 1284"/>
        <p:cNvGrpSpPr/>
        <p:nvPr/>
      </p:nvGrpSpPr>
      <p:grpSpPr>
        <a:xfrm>
          <a:off x="0" y="0"/>
          <a:ext cx="0" cy="0"/>
          <a:chOff x="0" y="0"/>
          <a:chExt cx="0" cy="0"/>
        </a:xfrm>
      </p:grpSpPr>
      <p:pic>
        <p:nvPicPr>
          <p:cNvPr id="1285" name="Google Shape;1285;p103"/>
          <p:cNvPicPr preferRelativeResize="0"/>
          <p:nvPr/>
        </p:nvPicPr>
        <p:blipFill>
          <a:blip r:embed="rId3">
            <a:alphaModFix/>
          </a:blip>
          <a:stretch>
            <a:fillRect/>
          </a:stretch>
        </p:blipFill>
        <p:spPr>
          <a:xfrm>
            <a:off x="1903325" y="2082900"/>
            <a:ext cx="5831675" cy="3032175"/>
          </a:xfrm>
          <a:prstGeom prst="rect">
            <a:avLst/>
          </a:prstGeom>
          <a:noFill/>
          <a:ln>
            <a:noFill/>
          </a:ln>
        </p:spPr>
      </p:pic>
      <p:sp>
        <p:nvSpPr>
          <p:cNvPr id="1286" name="Google Shape;1286;p103"/>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87" name="Google Shape;1287;p103"/>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Here is a small network with all its parameters labeled:</a:t>
            </a:r>
            <a:endParaRPr sz="3000">
              <a:solidFill>
                <a:srgbClr val="434343"/>
              </a:solidFill>
              <a:latin typeface="Montserrat"/>
              <a:ea typeface="Montserrat"/>
              <a:cs typeface="Montserrat"/>
              <a:sym typeface="Montserrat"/>
            </a:endParaRPr>
          </a:p>
        </p:txBody>
      </p:sp>
      <p:pic>
        <p:nvPicPr>
          <p:cNvPr descr="watermark.jpg" id="1288" name="Google Shape;1288;p103"/>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89" name="Google Shape;1289;p103"/>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3" name="Shape 1293"/>
        <p:cNvGrpSpPr/>
        <p:nvPr/>
      </p:nvGrpSpPr>
      <p:grpSpPr>
        <a:xfrm>
          <a:off x="0" y="0"/>
          <a:ext cx="0" cy="0"/>
          <a:chOff x="0" y="0"/>
          <a:chExt cx="0" cy="0"/>
        </a:xfrm>
      </p:grpSpPr>
      <p:pic>
        <p:nvPicPr>
          <p:cNvPr id="1294" name="Google Shape;1294;p104"/>
          <p:cNvPicPr preferRelativeResize="0"/>
          <p:nvPr/>
        </p:nvPicPr>
        <p:blipFill>
          <a:blip r:embed="rId3">
            <a:alphaModFix/>
          </a:blip>
          <a:stretch>
            <a:fillRect/>
          </a:stretch>
        </p:blipFill>
        <p:spPr>
          <a:xfrm>
            <a:off x="1903325" y="2082900"/>
            <a:ext cx="5831675" cy="3032175"/>
          </a:xfrm>
          <a:prstGeom prst="rect">
            <a:avLst/>
          </a:prstGeom>
          <a:noFill/>
          <a:ln>
            <a:noFill/>
          </a:ln>
        </p:spPr>
      </p:pic>
      <p:sp>
        <p:nvSpPr>
          <p:cNvPr id="1295" name="Google Shape;1295;p104"/>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296" name="Google Shape;1296;p104"/>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That is a lot to calculate! </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 do we solve this?</a:t>
            </a:r>
            <a:endParaRPr sz="3000">
              <a:solidFill>
                <a:srgbClr val="434343"/>
              </a:solidFill>
              <a:latin typeface="Montserrat"/>
              <a:ea typeface="Montserrat"/>
              <a:cs typeface="Montserrat"/>
              <a:sym typeface="Montserrat"/>
            </a:endParaRPr>
          </a:p>
        </p:txBody>
      </p:sp>
      <p:pic>
        <p:nvPicPr>
          <p:cNvPr descr="watermark.jpg" id="1297" name="Google Shape;1297;p104"/>
          <p:cNvPicPr preferRelativeResize="0"/>
          <p:nvPr/>
        </p:nvPicPr>
        <p:blipFill rotWithShape="1">
          <a:blip r:embed="rId4">
            <a:alphaModFix/>
          </a:blip>
          <a:srcRect b="38251" l="51048" r="35216" t="14424"/>
          <a:stretch/>
        </p:blipFill>
        <p:spPr>
          <a:xfrm>
            <a:off x="152400" y="152400"/>
            <a:ext cx="890025" cy="859476"/>
          </a:xfrm>
          <a:prstGeom prst="rect">
            <a:avLst/>
          </a:prstGeom>
          <a:noFill/>
          <a:ln>
            <a:noFill/>
          </a:ln>
        </p:spPr>
      </p:pic>
      <p:pic>
        <p:nvPicPr>
          <p:cNvPr descr="watermark.jpg" id="1298" name="Google Shape;1298;p104"/>
          <p:cNvPicPr preferRelativeResize="0"/>
          <p:nvPr/>
        </p:nvPicPr>
        <p:blipFill rotWithShape="1">
          <a:blip r:embed="rId4">
            <a:alphaModFix/>
          </a:blip>
          <a:srcRect b="38442" l="-230" r="230" t="8854"/>
          <a:stretch/>
        </p:blipFill>
        <p:spPr>
          <a:xfrm>
            <a:off x="-76200" y="4801375"/>
            <a:ext cx="2315821" cy="34212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2" name="Shape 1302"/>
        <p:cNvGrpSpPr/>
        <p:nvPr/>
      </p:nvGrpSpPr>
      <p:grpSpPr>
        <a:xfrm>
          <a:off x="0" y="0"/>
          <a:ext cx="0" cy="0"/>
          <a:chOff x="0" y="0"/>
          <a:chExt cx="0" cy="0"/>
        </a:xfrm>
      </p:grpSpPr>
      <p:pic>
        <p:nvPicPr>
          <p:cNvPr descr="watermark.jpg" id="1303" name="Google Shape;1303;p105"/>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04" name="Google Shape;1304;p105"/>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05" name="Google Shape;1305;p105"/>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In a real case, this means we have some cost function </a:t>
            </a:r>
            <a:r>
              <a:rPr b="1" lang="en" sz="3000">
                <a:solidFill>
                  <a:srgbClr val="434343"/>
                </a:solidFill>
                <a:latin typeface="Montserrat"/>
                <a:ea typeface="Montserrat"/>
                <a:cs typeface="Montserrat"/>
                <a:sym typeface="Montserrat"/>
              </a:rPr>
              <a:t>C</a:t>
            </a:r>
            <a:r>
              <a:rPr lang="en" sz="3000">
                <a:solidFill>
                  <a:srgbClr val="434343"/>
                </a:solidFill>
                <a:latin typeface="Montserrat"/>
                <a:ea typeface="Montserrat"/>
                <a:cs typeface="Montserrat"/>
                <a:sym typeface="Montserrat"/>
              </a:rPr>
              <a:t> dependent lots of weights!</a:t>
            </a:r>
            <a:endParaRPr sz="3000">
              <a:solidFill>
                <a:srgbClr val="434343"/>
              </a:solidFill>
              <a:latin typeface="Montserrat"/>
              <a:ea typeface="Montserrat"/>
              <a:cs typeface="Montserrat"/>
              <a:sym typeface="Montserrat"/>
            </a:endParaRPr>
          </a:p>
          <a:p>
            <a:pPr indent="-419100" lvl="1" marL="1371600" marR="0" rtl="0" algn="l">
              <a:lnSpc>
                <a:spcPct val="115000"/>
              </a:lnSpc>
              <a:spcBef>
                <a:spcPts val="0"/>
              </a:spcBef>
              <a:spcAft>
                <a:spcPts val="0"/>
              </a:spcAft>
              <a:buClr>
                <a:srgbClr val="434343"/>
              </a:buClr>
              <a:buSzPts val="3000"/>
              <a:buFont typeface="Montserrat"/>
              <a:buChar char="○"/>
            </a:pPr>
            <a:r>
              <a:rPr b="1" lang="en" sz="3000">
                <a:solidFill>
                  <a:srgbClr val="434343"/>
                </a:solidFill>
                <a:latin typeface="Montserrat"/>
                <a:ea typeface="Montserrat"/>
                <a:cs typeface="Montserrat"/>
                <a:sym typeface="Montserrat"/>
              </a:rPr>
              <a:t>C(w1,w2,w3,....wn)</a:t>
            </a:r>
            <a:endParaRPr b="1" sz="3000">
              <a:solidFill>
                <a:srgbClr val="434343"/>
              </a:solidFill>
              <a:latin typeface="Montserrat"/>
              <a:ea typeface="Montserrat"/>
              <a:cs typeface="Montserrat"/>
              <a:sym typeface="Montserrat"/>
            </a:endParaRPr>
          </a:p>
          <a:p>
            <a:pPr indent="-419100" lvl="0" marL="9144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How do we figure out which weights lead us to the lowest cost?</a:t>
            </a:r>
            <a:endParaRPr sz="3000">
              <a:solidFill>
                <a:srgbClr val="434343"/>
              </a:solidFill>
              <a:latin typeface="Montserrat"/>
              <a:ea typeface="Montserrat"/>
              <a:cs typeface="Montserrat"/>
              <a:sym typeface="Montserrat"/>
            </a:endParaRPr>
          </a:p>
        </p:txBody>
      </p:sp>
      <p:pic>
        <p:nvPicPr>
          <p:cNvPr descr="watermark.jpg" id="1306" name="Google Shape;1306;p105"/>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0" name="Shape 1310"/>
        <p:cNvGrpSpPr/>
        <p:nvPr/>
      </p:nvGrpSpPr>
      <p:grpSpPr>
        <a:xfrm>
          <a:off x="0" y="0"/>
          <a:ext cx="0" cy="0"/>
          <a:chOff x="0" y="0"/>
          <a:chExt cx="0" cy="0"/>
        </a:xfrm>
      </p:grpSpPr>
      <p:pic>
        <p:nvPicPr>
          <p:cNvPr descr="watermark.jpg" id="1311" name="Google Shape;1311;p106"/>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12" name="Google Shape;1312;p106"/>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13" name="Google Shape;1313;p106"/>
          <p:cNvSpPr txBox="1"/>
          <p:nvPr>
            <p:ph idx="1" type="body"/>
          </p:nvPr>
        </p:nvSpPr>
        <p:spPr>
          <a:xfrm>
            <a:off x="311700" y="1152475"/>
            <a:ext cx="8520600" cy="28386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For simplicity, let’s imagine we only had one weight in our cost function </a:t>
            </a:r>
            <a:r>
              <a:rPr b="1" lang="en" sz="3000">
                <a:solidFill>
                  <a:srgbClr val="434343"/>
                </a:solidFill>
                <a:latin typeface="Montserrat"/>
                <a:ea typeface="Montserrat"/>
                <a:cs typeface="Montserrat"/>
                <a:sym typeface="Montserrat"/>
              </a:rPr>
              <a:t>w.</a:t>
            </a:r>
            <a:endParaRPr b="1"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We want to </a:t>
            </a:r>
            <a:r>
              <a:rPr b="1" lang="en" sz="3000">
                <a:solidFill>
                  <a:srgbClr val="434343"/>
                </a:solidFill>
                <a:latin typeface="Montserrat"/>
                <a:ea typeface="Montserrat"/>
                <a:cs typeface="Montserrat"/>
                <a:sym typeface="Montserrat"/>
              </a:rPr>
              <a:t>minimize</a:t>
            </a:r>
            <a:r>
              <a:rPr lang="en" sz="3000">
                <a:solidFill>
                  <a:srgbClr val="434343"/>
                </a:solidFill>
                <a:latin typeface="Montserrat"/>
                <a:ea typeface="Montserrat"/>
                <a:cs typeface="Montserrat"/>
                <a:sym typeface="Montserrat"/>
              </a:rPr>
              <a:t> our loss/cost (overall error).</a:t>
            </a:r>
            <a:endParaRPr sz="3000">
              <a:solidFill>
                <a:srgbClr val="434343"/>
              </a:solidFill>
              <a:latin typeface="Montserrat"/>
              <a:ea typeface="Montserrat"/>
              <a:cs typeface="Montserrat"/>
              <a:sym typeface="Montserrat"/>
            </a:endParaRPr>
          </a:p>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Which means we need to figure out what value of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results in the minimum of </a:t>
            </a:r>
            <a:r>
              <a:rPr b="1" lang="en" sz="3000">
                <a:solidFill>
                  <a:srgbClr val="434343"/>
                </a:solidFill>
                <a:latin typeface="Montserrat"/>
                <a:ea typeface="Montserrat"/>
                <a:cs typeface="Montserrat"/>
                <a:sym typeface="Montserrat"/>
              </a:rPr>
              <a:t>C(w)</a:t>
            </a:r>
            <a:endParaRPr b="1" sz="3000">
              <a:solidFill>
                <a:srgbClr val="434343"/>
              </a:solidFill>
              <a:latin typeface="Montserrat"/>
              <a:ea typeface="Montserrat"/>
              <a:cs typeface="Montserrat"/>
              <a:sym typeface="Montserrat"/>
            </a:endParaRPr>
          </a:p>
        </p:txBody>
      </p:sp>
      <p:pic>
        <p:nvPicPr>
          <p:cNvPr descr="watermark.jpg" id="1314" name="Google Shape;1314;p106"/>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8" name="Shape 1318"/>
        <p:cNvGrpSpPr/>
        <p:nvPr/>
      </p:nvGrpSpPr>
      <p:grpSpPr>
        <a:xfrm>
          <a:off x="0" y="0"/>
          <a:ext cx="0" cy="0"/>
          <a:chOff x="0" y="0"/>
          <a:chExt cx="0" cy="0"/>
        </a:xfrm>
      </p:grpSpPr>
      <p:pic>
        <p:nvPicPr>
          <p:cNvPr descr="watermark.jpg" id="1319" name="Google Shape;1319;p107"/>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20" name="Google Shape;1320;p107"/>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21" name="Google Shape;1321;p107"/>
          <p:cNvSpPr txBox="1"/>
          <p:nvPr>
            <p:ph idx="1" type="body"/>
          </p:nvPr>
        </p:nvSpPr>
        <p:spPr>
          <a:xfrm>
            <a:off x="311700" y="1152475"/>
            <a:ext cx="8520600" cy="770400"/>
          </a:xfrm>
          <a:prstGeom prst="rect">
            <a:avLst/>
          </a:prstGeom>
        </p:spPr>
        <p:txBody>
          <a:bodyPr anchorCtr="0" anchor="t" bIns="91425" lIns="91425" spcFirstLastPara="1" rIns="91425" wrap="square" tIns="91425">
            <a:noAutofit/>
          </a:bodyPr>
          <a:lstStyle/>
          <a:p>
            <a:pPr indent="-419100" lvl="0" marL="914400" rtl="0" algn="l">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Our “simple” function </a:t>
            </a:r>
            <a:r>
              <a:rPr b="1" lang="en" sz="3000">
                <a:solidFill>
                  <a:srgbClr val="434343"/>
                </a:solidFill>
                <a:latin typeface="Montserrat"/>
                <a:ea typeface="Montserrat"/>
                <a:cs typeface="Montserrat"/>
                <a:sym typeface="Montserrat"/>
              </a:rPr>
              <a:t>C(w)</a:t>
            </a:r>
            <a:endParaRPr sz="3000">
              <a:solidFill>
                <a:srgbClr val="434343"/>
              </a:solidFill>
              <a:latin typeface="Montserrat"/>
              <a:ea typeface="Montserrat"/>
              <a:cs typeface="Montserrat"/>
              <a:sym typeface="Montserrat"/>
            </a:endParaRPr>
          </a:p>
        </p:txBody>
      </p:sp>
      <p:pic>
        <p:nvPicPr>
          <p:cNvPr descr="watermark.jpg" id="1322" name="Google Shape;1322;p107"/>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23" name="Google Shape;1323;p107"/>
          <p:cNvCxnSpPr/>
          <p:nvPr/>
        </p:nvCxnSpPr>
        <p:spPr>
          <a:xfrm>
            <a:off x="4364175" y="1800775"/>
            <a:ext cx="0" cy="3221400"/>
          </a:xfrm>
          <a:prstGeom prst="straightConnector1">
            <a:avLst/>
          </a:prstGeom>
          <a:noFill/>
          <a:ln cap="flat" cmpd="sng" w="9525">
            <a:solidFill>
              <a:schemeClr val="dk2"/>
            </a:solidFill>
            <a:prstDash val="solid"/>
            <a:round/>
            <a:headEnd len="med" w="med" type="diamond"/>
            <a:tailEnd len="med" w="med" type="diamond"/>
          </a:ln>
        </p:spPr>
      </p:cxnSp>
      <p:cxnSp>
        <p:nvCxnSpPr>
          <p:cNvPr id="1324" name="Google Shape;1324;p107"/>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25" name="Google Shape;1325;p107"/>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07"/>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27" name="Google Shape;1327;p107"/>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1" name="Shape 1331"/>
        <p:cNvGrpSpPr/>
        <p:nvPr/>
      </p:nvGrpSpPr>
      <p:grpSpPr>
        <a:xfrm>
          <a:off x="0" y="0"/>
          <a:ext cx="0" cy="0"/>
          <a:chOff x="0" y="0"/>
          <a:chExt cx="0" cy="0"/>
        </a:xfrm>
      </p:grpSpPr>
      <p:pic>
        <p:nvPicPr>
          <p:cNvPr descr="watermark.jpg" id="1332" name="Google Shape;1332;p108"/>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33" name="Google Shape;1333;p108"/>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34" name="Google Shape;1334;p108"/>
          <p:cNvSpPr txBox="1"/>
          <p:nvPr>
            <p:ph idx="1" type="body"/>
          </p:nvPr>
        </p:nvSpPr>
        <p:spPr>
          <a:xfrm>
            <a:off x="311700" y="11524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value of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minimizes our cost?</a:t>
            </a:r>
            <a:endParaRPr sz="3000">
              <a:solidFill>
                <a:srgbClr val="434343"/>
              </a:solidFill>
              <a:latin typeface="Montserrat"/>
              <a:ea typeface="Montserrat"/>
              <a:cs typeface="Montserrat"/>
              <a:sym typeface="Montserrat"/>
            </a:endParaRPr>
          </a:p>
        </p:txBody>
      </p:sp>
      <p:pic>
        <p:nvPicPr>
          <p:cNvPr descr="watermark.jpg" id="1335" name="Google Shape;1335;p108"/>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36" name="Google Shape;1336;p108"/>
          <p:cNvCxnSpPr/>
          <p:nvPr/>
        </p:nvCxnSpPr>
        <p:spPr>
          <a:xfrm>
            <a:off x="4364175" y="1800775"/>
            <a:ext cx="0" cy="3221400"/>
          </a:xfrm>
          <a:prstGeom prst="straightConnector1">
            <a:avLst/>
          </a:prstGeom>
          <a:noFill/>
          <a:ln cap="flat" cmpd="sng" w="9525">
            <a:solidFill>
              <a:schemeClr val="dk2"/>
            </a:solidFill>
            <a:prstDash val="solid"/>
            <a:round/>
            <a:headEnd len="med" w="med" type="diamond"/>
            <a:tailEnd len="med" w="med" type="diamond"/>
          </a:ln>
        </p:spPr>
      </p:cxnSp>
      <p:cxnSp>
        <p:nvCxnSpPr>
          <p:cNvPr id="1337" name="Google Shape;1337;p108"/>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38" name="Google Shape;1338;p108"/>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08"/>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40" name="Google Shape;1340;p108"/>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4" name="Shape 1344"/>
        <p:cNvGrpSpPr/>
        <p:nvPr/>
      </p:nvGrpSpPr>
      <p:grpSpPr>
        <a:xfrm>
          <a:off x="0" y="0"/>
          <a:ext cx="0" cy="0"/>
          <a:chOff x="0" y="0"/>
          <a:chExt cx="0" cy="0"/>
        </a:xfrm>
      </p:grpSpPr>
      <p:pic>
        <p:nvPicPr>
          <p:cNvPr descr="watermark.jpg" id="1345" name="Google Shape;1345;p109"/>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46" name="Google Shape;1346;p109"/>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47" name="Google Shape;1347;p109"/>
          <p:cNvSpPr txBox="1"/>
          <p:nvPr>
            <p:ph idx="1" type="body"/>
          </p:nvPr>
        </p:nvSpPr>
        <p:spPr>
          <a:xfrm>
            <a:off x="311700" y="11524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value of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minimizes our cost?</a:t>
            </a:r>
            <a:endParaRPr sz="3000">
              <a:solidFill>
                <a:srgbClr val="434343"/>
              </a:solidFill>
              <a:latin typeface="Montserrat"/>
              <a:ea typeface="Montserrat"/>
              <a:cs typeface="Montserrat"/>
              <a:sym typeface="Montserrat"/>
            </a:endParaRPr>
          </a:p>
        </p:txBody>
      </p:sp>
      <p:pic>
        <p:nvPicPr>
          <p:cNvPr descr="watermark.jpg" id="1348" name="Google Shape;1348;p109"/>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49" name="Google Shape;1349;p109"/>
          <p:cNvCxnSpPr/>
          <p:nvPr/>
        </p:nvCxnSpPr>
        <p:spPr>
          <a:xfrm>
            <a:off x="4364175" y="1800775"/>
            <a:ext cx="0" cy="3221400"/>
          </a:xfrm>
          <a:prstGeom prst="straightConnector1">
            <a:avLst/>
          </a:prstGeom>
          <a:noFill/>
          <a:ln cap="flat" cmpd="sng" w="9525">
            <a:solidFill>
              <a:schemeClr val="dk2"/>
            </a:solidFill>
            <a:prstDash val="solid"/>
            <a:round/>
            <a:headEnd len="med" w="med" type="diamond"/>
            <a:tailEnd len="med" w="med" type="diamond"/>
          </a:ln>
        </p:spPr>
      </p:cxnSp>
      <p:cxnSp>
        <p:nvCxnSpPr>
          <p:cNvPr id="1350" name="Google Shape;1350;p109"/>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51" name="Google Shape;1351;p109"/>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09"/>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53" name="Google Shape;1353;p109"/>
          <p:cNvSpPr/>
          <p:nvPr/>
        </p:nvSpPr>
        <p:spPr>
          <a:xfrm rot="1770454">
            <a:off x="6399057" y="3837857"/>
            <a:ext cx="718725" cy="247452"/>
          </a:xfrm>
          <a:prstGeom prst="leftArrow">
            <a:avLst>
              <a:gd fmla="val 50000" name="adj1"/>
              <a:gd fmla="val 50000" name="adj2"/>
            </a:avLst>
          </a:prstGeom>
          <a:solidFill>
            <a:srgbClr val="D9D2E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09"/>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8" name="Shape 1358"/>
        <p:cNvGrpSpPr/>
        <p:nvPr/>
      </p:nvGrpSpPr>
      <p:grpSpPr>
        <a:xfrm>
          <a:off x="0" y="0"/>
          <a:ext cx="0" cy="0"/>
          <a:chOff x="0" y="0"/>
          <a:chExt cx="0" cy="0"/>
        </a:xfrm>
      </p:grpSpPr>
      <p:pic>
        <p:nvPicPr>
          <p:cNvPr descr="watermark.jpg" id="1359" name="Google Shape;1359;p110"/>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60" name="Google Shape;1360;p110"/>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61" name="Google Shape;1361;p110"/>
          <p:cNvSpPr txBox="1"/>
          <p:nvPr>
            <p:ph idx="1" type="body"/>
          </p:nvPr>
        </p:nvSpPr>
        <p:spPr>
          <a:xfrm>
            <a:off x="311700" y="11524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What value of </a:t>
            </a:r>
            <a:r>
              <a:rPr b="1" lang="en" sz="3000">
                <a:solidFill>
                  <a:srgbClr val="434343"/>
                </a:solidFill>
                <a:latin typeface="Montserrat"/>
                <a:ea typeface="Montserrat"/>
                <a:cs typeface="Montserrat"/>
                <a:sym typeface="Montserrat"/>
              </a:rPr>
              <a:t>w</a:t>
            </a:r>
            <a:r>
              <a:rPr lang="en" sz="3000">
                <a:solidFill>
                  <a:srgbClr val="434343"/>
                </a:solidFill>
                <a:latin typeface="Montserrat"/>
                <a:ea typeface="Montserrat"/>
                <a:cs typeface="Montserrat"/>
                <a:sym typeface="Montserrat"/>
              </a:rPr>
              <a:t> minimizes our cost?</a:t>
            </a:r>
            <a:endParaRPr sz="3000">
              <a:solidFill>
                <a:srgbClr val="434343"/>
              </a:solidFill>
              <a:latin typeface="Montserrat"/>
              <a:ea typeface="Montserrat"/>
              <a:cs typeface="Montserrat"/>
              <a:sym typeface="Montserrat"/>
            </a:endParaRPr>
          </a:p>
        </p:txBody>
      </p:sp>
      <p:pic>
        <p:nvPicPr>
          <p:cNvPr descr="watermark.jpg" id="1362" name="Google Shape;1362;p110"/>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63" name="Google Shape;1363;p110"/>
          <p:cNvCxnSpPr/>
          <p:nvPr/>
        </p:nvCxnSpPr>
        <p:spPr>
          <a:xfrm>
            <a:off x="4364175" y="1800775"/>
            <a:ext cx="0" cy="3221400"/>
          </a:xfrm>
          <a:prstGeom prst="straightConnector1">
            <a:avLst/>
          </a:prstGeom>
          <a:noFill/>
          <a:ln cap="flat" cmpd="sng" w="9525">
            <a:solidFill>
              <a:schemeClr val="dk2"/>
            </a:solidFill>
            <a:prstDash val="solid"/>
            <a:round/>
            <a:headEnd len="med" w="med" type="diamond"/>
            <a:tailEnd len="med" w="med" type="diamond"/>
          </a:ln>
        </p:spPr>
      </p:cxnSp>
      <p:cxnSp>
        <p:nvCxnSpPr>
          <p:cNvPr id="1364" name="Google Shape;1364;p110"/>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65" name="Google Shape;1365;p110"/>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10"/>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67" name="Google Shape;1367;p110"/>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368" name="Google Shape;1368;p110"/>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369" name="Google Shape;1369;p110"/>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3" name="Shape 1373"/>
        <p:cNvGrpSpPr/>
        <p:nvPr/>
      </p:nvGrpSpPr>
      <p:grpSpPr>
        <a:xfrm>
          <a:off x="0" y="0"/>
          <a:ext cx="0" cy="0"/>
          <a:chOff x="0" y="0"/>
          <a:chExt cx="0" cy="0"/>
        </a:xfrm>
      </p:grpSpPr>
      <p:pic>
        <p:nvPicPr>
          <p:cNvPr descr="watermark.jpg" id="1374" name="Google Shape;1374;p111"/>
          <p:cNvPicPr preferRelativeResize="0"/>
          <p:nvPr/>
        </p:nvPicPr>
        <p:blipFill rotWithShape="1">
          <a:blip r:embed="rId3">
            <a:alphaModFix/>
          </a:blip>
          <a:srcRect b="38442" l="-230" r="230" t="8854"/>
          <a:stretch/>
        </p:blipFill>
        <p:spPr>
          <a:xfrm>
            <a:off x="-76200" y="4801375"/>
            <a:ext cx="2315821" cy="342126"/>
          </a:xfrm>
          <a:prstGeom prst="rect">
            <a:avLst/>
          </a:prstGeom>
          <a:noFill/>
          <a:ln>
            <a:noFill/>
          </a:ln>
        </p:spPr>
      </p:pic>
      <p:sp>
        <p:nvSpPr>
          <p:cNvPr id="1375" name="Google Shape;1375;p111"/>
          <p:cNvSpPr txBox="1"/>
          <p:nvPr>
            <p:ph type="title"/>
          </p:nvPr>
        </p:nvSpPr>
        <p:spPr>
          <a:xfrm>
            <a:off x="1042425" y="295788"/>
            <a:ext cx="778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Deep Learning</a:t>
            </a:r>
            <a:endParaRPr>
              <a:latin typeface="Montserrat"/>
              <a:ea typeface="Montserrat"/>
              <a:cs typeface="Montserrat"/>
              <a:sym typeface="Montserrat"/>
            </a:endParaRPr>
          </a:p>
        </p:txBody>
      </p:sp>
      <p:sp>
        <p:nvSpPr>
          <p:cNvPr id="1376" name="Google Shape;1376;p111"/>
          <p:cNvSpPr txBox="1"/>
          <p:nvPr>
            <p:ph idx="1" type="body"/>
          </p:nvPr>
        </p:nvSpPr>
        <p:spPr>
          <a:xfrm>
            <a:off x="311700" y="1000075"/>
            <a:ext cx="8520600" cy="770400"/>
          </a:xfrm>
          <a:prstGeom prst="rect">
            <a:avLst/>
          </a:prstGeom>
        </p:spPr>
        <p:txBody>
          <a:bodyPr anchorCtr="0" anchor="t" bIns="91425" lIns="91425" spcFirstLastPara="1" rIns="91425" wrap="square" tIns="91425">
            <a:noAutofit/>
          </a:bodyPr>
          <a:lstStyle/>
          <a:p>
            <a:pPr indent="-419100" lvl="0" marL="457200" marR="0" rtl="0" algn="l">
              <a:lnSpc>
                <a:spcPct val="115000"/>
              </a:lnSpc>
              <a:spcBef>
                <a:spcPts val="0"/>
              </a:spcBef>
              <a:spcAft>
                <a:spcPts val="0"/>
              </a:spcAft>
              <a:buClr>
                <a:srgbClr val="434343"/>
              </a:buClr>
              <a:buSzPts val="3000"/>
              <a:buFont typeface="Montserrat"/>
              <a:buChar char="●"/>
            </a:pPr>
            <a:r>
              <a:rPr lang="en" sz="3000">
                <a:solidFill>
                  <a:srgbClr val="434343"/>
                </a:solidFill>
                <a:latin typeface="Montserrat"/>
                <a:ea typeface="Montserrat"/>
                <a:cs typeface="Montserrat"/>
                <a:sym typeface="Montserrat"/>
              </a:rPr>
              <a:t>Students of calculus know we could take a derivative and solve for 0.</a:t>
            </a:r>
            <a:endParaRPr sz="3000">
              <a:solidFill>
                <a:srgbClr val="434343"/>
              </a:solidFill>
              <a:latin typeface="Montserrat"/>
              <a:ea typeface="Montserrat"/>
              <a:cs typeface="Montserrat"/>
              <a:sym typeface="Montserrat"/>
            </a:endParaRPr>
          </a:p>
        </p:txBody>
      </p:sp>
      <p:pic>
        <p:nvPicPr>
          <p:cNvPr descr="watermark.jpg" id="1377" name="Google Shape;1377;p111"/>
          <p:cNvPicPr preferRelativeResize="0"/>
          <p:nvPr/>
        </p:nvPicPr>
        <p:blipFill rotWithShape="1">
          <a:blip r:embed="rId3">
            <a:alphaModFix/>
          </a:blip>
          <a:srcRect b="38251" l="51048" r="35216" t="14424"/>
          <a:stretch/>
        </p:blipFill>
        <p:spPr>
          <a:xfrm>
            <a:off x="152400" y="152400"/>
            <a:ext cx="890025" cy="859476"/>
          </a:xfrm>
          <a:prstGeom prst="rect">
            <a:avLst/>
          </a:prstGeom>
          <a:noFill/>
          <a:ln>
            <a:noFill/>
          </a:ln>
        </p:spPr>
      </p:pic>
      <p:cxnSp>
        <p:nvCxnSpPr>
          <p:cNvPr id="1378" name="Google Shape;1378;p111"/>
          <p:cNvCxnSpPr/>
          <p:nvPr/>
        </p:nvCxnSpPr>
        <p:spPr>
          <a:xfrm>
            <a:off x="4364175" y="2328500"/>
            <a:ext cx="0" cy="2693700"/>
          </a:xfrm>
          <a:prstGeom prst="straightConnector1">
            <a:avLst/>
          </a:prstGeom>
          <a:noFill/>
          <a:ln cap="flat" cmpd="sng" w="9525">
            <a:solidFill>
              <a:schemeClr val="dk2"/>
            </a:solidFill>
            <a:prstDash val="solid"/>
            <a:round/>
            <a:headEnd len="med" w="med" type="diamond"/>
            <a:tailEnd len="med" w="med" type="diamond"/>
          </a:ln>
        </p:spPr>
      </p:cxnSp>
      <p:cxnSp>
        <p:nvCxnSpPr>
          <p:cNvPr id="1379" name="Google Shape;1379;p111"/>
          <p:cNvCxnSpPr/>
          <p:nvPr/>
        </p:nvCxnSpPr>
        <p:spPr>
          <a:xfrm rot="10800000">
            <a:off x="1972700" y="3922825"/>
            <a:ext cx="6108600" cy="0"/>
          </a:xfrm>
          <a:prstGeom prst="straightConnector1">
            <a:avLst/>
          </a:prstGeom>
          <a:noFill/>
          <a:ln cap="flat" cmpd="sng" w="9525">
            <a:solidFill>
              <a:schemeClr val="dk2"/>
            </a:solidFill>
            <a:prstDash val="solid"/>
            <a:round/>
            <a:headEnd len="med" w="med" type="diamond"/>
            <a:tailEnd len="med" w="med" type="diamond"/>
          </a:ln>
        </p:spPr>
      </p:cxnSp>
      <p:sp>
        <p:nvSpPr>
          <p:cNvPr id="1380" name="Google Shape;1380;p111"/>
          <p:cNvSpPr/>
          <p:nvPr/>
        </p:nvSpPr>
        <p:spPr>
          <a:xfrm rot="5400000">
            <a:off x="4728275" y="794150"/>
            <a:ext cx="3187200" cy="2678100"/>
          </a:xfrm>
          <a:prstGeom prst="arc">
            <a:avLst>
              <a:gd fmla="val 16445525" name="adj1"/>
              <a:gd fmla="val 5471246" name="adj2"/>
            </a:avLst>
          </a:prstGeom>
          <a:noFill/>
          <a:ln cap="flat" cmpd="sng" w="19050">
            <a:solidFill>
              <a:srgbClr val="E06666"/>
            </a:solidFill>
            <a:prstDash val="solid"/>
            <a:round/>
            <a:headEnd len="sm" w="sm" type="triangle"/>
            <a:tailEnd len="sm" w="sm" type="triangl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11"/>
          <p:cNvSpPr txBox="1"/>
          <p:nvPr>
            <p:ph idx="1" type="body"/>
          </p:nvPr>
        </p:nvSpPr>
        <p:spPr>
          <a:xfrm>
            <a:off x="7615600" y="1863950"/>
            <a:ext cx="19590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E06666"/>
                </a:solidFill>
                <a:latin typeface="Montserrat"/>
                <a:ea typeface="Montserrat"/>
                <a:cs typeface="Montserrat"/>
                <a:sym typeface="Montserrat"/>
              </a:rPr>
              <a:t>C(</a:t>
            </a:r>
            <a:r>
              <a:rPr b="1" lang="en">
                <a:solidFill>
                  <a:srgbClr val="434343"/>
                </a:solidFill>
                <a:latin typeface="Montserrat"/>
                <a:ea typeface="Montserrat"/>
                <a:cs typeface="Montserrat"/>
                <a:sym typeface="Montserrat"/>
              </a:rPr>
              <a:t>w</a:t>
            </a:r>
            <a:r>
              <a:rPr b="1" lang="en">
                <a:solidFill>
                  <a:srgbClr val="E06666"/>
                </a:solidFill>
                <a:latin typeface="Montserrat"/>
                <a:ea typeface="Montserrat"/>
                <a:cs typeface="Montserrat"/>
                <a:sym typeface="Montserrat"/>
              </a:rPr>
              <a:t>)</a:t>
            </a:r>
            <a:endParaRPr b="1">
              <a:solidFill>
                <a:srgbClr val="E06666"/>
              </a:solidFill>
              <a:latin typeface="Montserrat"/>
              <a:ea typeface="Montserrat"/>
              <a:cs typeface="Montserrat"/>
              <a:sym typeface="Montserrat"/>
            </a:endParaRPr>
          </a:p>
        </p:txBody>
      </p:sp>
      <p:sp>
        <p:nvSpPr>
          <p:cNvPr id="1382" name="Google Shape;1382;p111"/>
          <p:cNvSpPr txBox="1"/>
          <p:nvPr>
            <p:ph idx="1" type="body"/>
          </p:nvPr>
        </p:nvSpPr>
        <p:spPr>
          <a:xfrm>
            <a:off x="8032350" y="3653575"/>
            <a:ext cx="7668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endParaRPr b="1">
              <a:solidFill>
                <a:srgbClr val="E06666"/>
              </a:solidFill>
              <a:latin typeface="Montserrat"/>
              <a:ea typeface="Montserrat"/>
              <a:cs typeface="Montserrat"/>
              <a:sym typeface="Montserrat"/>
            </a:endParaRPr>
          </a:p>
        </p:txBody>
      </p:sp>
      <p:cxnSp>
        <p:nvCxnSpPr>
          <p:cNvPr id="1383" name="Google Shape;1383;p111"/>
          <p:cNvCxnSpPr/>
          <p:nvPr/>
        </p:nvCxnSpPr>
        <p:spPr>
          <a:xfrm>
            <a:off x="6314850" y="3740725"/>
            <a:ext cx="0" cy="562200"/>
          </a:xfrm>
          <a:prstGeom prst="straightConnector1">
            <a:avLst/>
          </a:prstGeom>
          <a:noFill/>
          <a:ln cap="flat" cmpd="sng" w="19050">
            <a:solidFill>
              <a:srgbClr val="3D85C6"/>
            </a:solidFill>
            <a:prstDash val="solid"/>
            <a:round/>
            <a:headEnd len="med" w="med" type="triangle"/>
            <a:tailEnd len="med" w="med" type="none"/>
          </a:ln>
        </p:spPr>
      </p:cxnSp>
      <p:sp>
        <p:nvSpPr>
          <p:cNvPr id="1384" name="Google Shape;1384;p111"/>
          <p:cNvSpPr txBox="1"/>
          <p:nvPr>
            <p:ph idx="1" type="body"/>
          </p:nvPr>
        </p:nvSpPr>
        <p:spPr>
          <a:xfrm>
            <a:off x="6125475" y="4221625"/>
            <a:ext cx="1039500" cy="5385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1600"/>
              </a:spcAft>
              <a:buNone/>
            </a:pPr>
            <a:r>
              <a:rPr b="1" lang="en">
                <a:solidFill>
                  <a:srgbClr val="434343"/>
                </a:solidFill>
                <a:latin typeface="Montserrat"/>
                <a:ea typeface="Montserrat"/>
                <a:cs typeface="Montserrat"/>
                <a:sym typeface="Montserrat"/>
              </a:rPr>
              <a:t>w</a:t>
            </a:r>
            <a:r>
              <a:rPr lang="en" sz="1200">
                <a:solidFill>
                  <a:srgbClr val="434343"/>
                </a:solidFill>
                <a:latin typeface="Montserrat"/>
                <a:ea typeface="Montserrat"/>
                <a:cs typeface="Montserrat"/>
                <a:sym typeface="Montserrat"/>
              </a:rPr>
              <a:t>min</a:t>
            </a:r>
            <a:endParaRPr sz="1200">
              <a:solidFill>
                <a:srgbClr val="E06666"/>
              </a:solidFill>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